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88" r:id="rId2"/>
    <p:sldId id="358" r:id="rId3"/>
    <p:sldId id="349" r:id="rId4"/>
    <p:sldId id="393" r:id="rId5"/>
    <p:sldId id="407" r:id="rId6"/>
    <p:sldId id="361" r:id="rId7"/>
    <p:sldId id="404" r:id="rId8"/>
    <p:sldId id="408" r:id="rId9"/>
    <p:sldId id="398" r:id="rId10"/>
    <p:sldId id="409" r:id="rId11"/>
    <p:sldId id="368" r:id="rId12"/>
    <p:sldId id="334" r:id="rId13"/>
    <p:sldId id="406" r:id="rId14"/>
    <p:sldId id="401" r:id="rId15"/>
    <p:sldId id="403" r:id="rId16"/>
    <p:sldId id="330" r:id="rId17"/>
    <p:sldId id="331" r:id="rId18"/>
    <p:sldId id="372" r:id="rId19"/>
    <p:sldId id="359" r:id="rId20"/>
    <p:sldId id="366" r:id="rId21"/>
    <p:sldId id="378" r:id="rId22"/>
    <p:sldId id="369" r:id="rId23"/>
  </p:sldIdLst>
  <p:sldSz cx="9144000" cy="5143500" type="screen16x9"/>
  <p:notesSz cx="6934200" cy="9220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48" userDrawn="1">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FFFFFF"/>
    <a:srgbClr val="808080"/>
    <a:srgbClr val="C8C9C7"/>
    <a:srgbClr val="CC6600"/>
    <a:srgbClr val="0076CE"/>
    <a:srgbClr val="B7295A"/>
    <a:srgbClr val="41B6E6"/>
    <a:srgbClr val="00447C"/>
    <a:srgbClr val="42A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6" autoAdjust="0"/>
    <p:restoredTop sz="94612" autoAdjust="0"/>
  </p:normalViewPr>
  <p:slideViewPr>
    <p:cSldViewPr snapToGrid="0" showGuides="1">
      <p:cViewPr varScale="1">
        <p:scale>
          <a:sx n="161" d="100"/>
          <a:sy n="161" d="100"/>
        </p:scale>
        <p:origin x="112" y="104"/>
      </p:cViewPr>
      <p:guideLst>
        <p:guide orient="horz" pos="2148"/>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p:scale>
          <a:sx n="79" d="100"/>
          <a:sy n="79" d="100"/>
        </p:scale>
        <p:origin x="3340" y="4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2021 Dell Inc.</a:t>
            </a:r>
          </a:p>
        </p:txBody>
      </p:sp>
      <p:sp>
        <p:nvSpPr>
          <p:cNvPr id="7" name="TextBox 6"/>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422713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6888" y="173038"/>
            <a:ext cx="5940425" cy="3341687"/>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462280" y="3803332"/>
            <a:ext cx="6009640" cy="497871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2021 Dell Inc.</a:t>
            </a:r>
          </a:p>
        </p:txBody>
      </p:sp>
      <p:sp>
        <p:nvSpPr>
          <p:cNvPr id="9" name="TextBox 8"/>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2384313598"/>
      </p:ext>
    </p:extLst>
  </p:cSld>
  <p:clrMap bg1="lt1" tx1="dk1" bg2="lt2" tx2="dk2" accent1="accent1" accent2="accent2" accent3="accent3" accent4="accent4" accent5="accent5" accent6="accent6" hlink="hlink" folHlink="folHlink"/>
  <p:notesStyle>
    <a:lvl1pPr marL="0" algn="l" defTabSz="685800" rtl="0" eaLnBrk="1" latinLnBrk="0" hangingPunct="1">
      <a:spcBef>
        <a:spcPts val="0"/>
      </a:spcBef>
      <a:defRPr sz="1100" kern="1200">
        <a:solidFill>
          <a:schemeClr val="bg2"/>
        </a:solidFill>
        <a:latin typeface="Arial" panose="020B0604020202020204" pitchFamily="34" charset="0"/>
        <a:ea typeface="+mn-ea"/>
        <a:cs typeface="+mn-cs"/>
      </a:defRPr>
    </a:lvl1pPr>
    <a:lvl2pPr marL="5143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2pPr>
    <a:lvl3pPr marL="8572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3pPr>
    <a:lvl4pPr marL="12001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4pPr>
    <a:lvl5pPr marL="1543050" indent="-171450" algn="l" defTabSz="685800" rtl="0" eaLnBrk="1" latinLnBrk="0" hangingPunct="1">
      <a:spcBef>
        <a:spcPts val="300"/>
      </a:spcBef>
      <a:buClrTx/>
      <a:buFont typeface="Arial" panose="020B0604020202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The link to the ADMe home page is the link shown in the slide.</a:t>
            </a:r>
          </a:p>
          <a:p>
            <a:r>
              <a:rPr lang="en-US" altLang="en-US" dirty="0">
                <a:cs typeface="Arial" charset="0"/>
              </a:rPr>
              <a:t>Use it to obtain a copy of ADMe, Release Notes, User Guide, Presentations etc.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There are two available UI’s are similar in terms of their logical organization. However, the CLI Menu is more complete and supports lesser used functions. Both UI’s can coexist and can be used concurrently. The ADMe User Guide is written primarily around the use of the Web-UI with the Menu UI referenced only when needed. The goal is to have all required functionality within the Web-UI over time.</a:t>
            </a:r>
          </a:p>
          <a:p>
            <a:endParaRPr lang="en-US" alt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relationship and where key attributes are defined within ADMe. For example, attributes stored within environment files, a client groups and a job policy definitions. Familiarizing yourself  with where these key attributes are defined will improve your ADMe experience considerably.  </a:t>
            </a:r>
          </a:p>
        </p:txBody>
      </p:sp>
    </p:spTree>
    <p:extLst>
      <p:ext uri="{BB962C8B-B14F-4D97-AF65-F5344CB8AC3E}">
        <p14:creationId xmlns:p14="http://schemas.microsoft.com/office/powerpoint/2010/main" val="2480454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 files are used by ADMe to define primarily the physical infrastructure involved. It contains  a series of variables defining binary path values, staging server hostname and several other customizable attributes. Each migration thread must be assigned to a given staging server name therefore separate environment files must be defined for each being used. </a:t>
            </a:r>
          </a:p>
          <a:p>
            <a:r>
              <a:rPr lang="en-US" dirty="0"/>
              <a:t>ADMe supports via a custom procedure the ability to support more than a single Avamar MCS session to a given staging server improving its throughput capabilities. In this scenario unique names are assigned to each thread therefore each requires its own environment file definition.  Refer to the tools  </a:t>
            </a:r>
            <a:r>
              <a:rPr lang="en-US" dirty="0" err="1"/>
              <a:t>wthreads2</a:t>
            </a:r>
            <a:r>
              <a:rPr lang="en-US" dirty="0"/>
              <a:t> bat file for Windows and Lthraeds.sh for Linux  used to establish the multiple MCS threads.</a:t>
            </a:r>
          </a:p>
          <a:p>
            <a:r>
              <a:rPr lang="en-US" dirty="0"/>
              <a:t>A job policy references any environment file by its numeric number. A given environment file can support only one job at a time therefore, if an attempt is made to run another job policy using the same environment number an Environment lock violation will be returned resulting in the additional job immediately aborting as the initial job is the owner of its lock. This condition can be mitigated by using ADMe Batch job policies described in a later slide.   </a:t>
            </a:r>
          </a:p>
          <a:p>
            <a:r>
              <a:rPr lang="en-US" dirty="0"/>
              <a:t> </a:t>
            </a:r>
          </a:p>
        </p:txBody>
      </p:sp>
    </p:spTree>
    <p:extLst>
      <p:ext uri="{BB962C8B-B14F-4D97-AF65-F5344CB8AC3E}">
        <p14:creationId xmlns:p14="http://schemas.microsoft.com/office/powerpoint/2010/main" val="2718843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8450" y="4013650"/>
            <a:ext cx="6337300" cy="4825440"/>
          </a:xfrm>
        </p:spPr>
        <p:txBody>
          <a:bodyPr/>
          <a:lstStyle/>
          <a:p>
            <a:r>
              <a:rPr lang="en-US" dirty="0"/>
              <a:t>Creating an environment file is done using an interactive process then navigating the client tree displayed and checking on the staging server name for it to use. Binary paths are initially set to default values which suffice in most cases but these can be adjusted individually afterwards based on where the various software components Avamar and Tape application agents have been installed. </a:t>
            </a:r>
          </a:p>
          <a:p>
            <a:r>
              <a:rPr lang="en-US" dirty="0"/>
              <a:t>Environment file 1 is unique as it is established automatically at the time ADMe is installed. However, key variables such as the staging server name, export application and export application server name will be empty therefore these must be manually updated.  The ADMe Web-UI will not allow establishment of additional environments until </a:t>
            </a:r>
            <a:r>
              <a:rPr lang="en-US" dirty="0" err="1"/>
              <a:t>Env</a:t>
            </a:r>
            <a:r>
              <a:rPr lang="en-US" dirty="0"/>
              <a:t>-1 is appropriately updated.</a:t>
            </a:r>
          </a:p>
          <a:p>
            <a:r>
              <a:rPr lang="en-US" dirty="0" err="1"/>
              <a:t>Env</a:t>
            </a:r>
            <a:r>
              <a:rPr lang="en-US" dirty="0"/>
              <a:t>-1 is also unique as key variables from it including export application and server name, binary paths and email notification address’s values are propagated to any additional environment files you establish saving you time and helps promote accuracy. It is important </a:t>
            </a:r>
            <a:r>
              <a:rPr lang="en-US" dirty="0" err="1"/>
              <a:t>Env</a:t>
            </a:r>
            <a:r>
              <a:rPr lang="en-US" dirty="0"/>
              <a:t>-1 be fully updated prior to establishing any additional environment files.</a:t>
            </a:r>
          </a:p>
        </p:txBody>
      </p:sp>
    </p:spTree>
    <p:extLst>
      <p:ext uri="{BB962C8B-B14F-4D97-AF65-F5344CB8AC3E}">
        <p14:creationId xmlns:p14="http://schemas.microsoft.com/office/powerpoint/2010/main" val="3595834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The CLI based Client Config Manager is  used to view all Avamar domains and their associated clients. You can drill down into a domain to view its client names. From any level of the display where clients names are visible a client can the be A=Added to an ADMe client group. A client must be defined in a group in order to have any of its backups migrated. A client entry includes its domain/client-name, staging path, export policy to call and optional embedded filters used to influence the backup selection process.</a:t>
            </a:r>
          </a:p>
          <a:p>
            <a:r>
              <a:rPr lang="en-US" altLang="en-US" dirty="0">
                <a:cs typeface="Arial" charset="0"/>
              </a:rPr>
              <a:t>This display is cached therefore if any new domains and/or clients are added to Avamar you must manually force a refresh of the discovery using option F=Refresh in order for ADMe to see the newly added objects.</a:t>
            </a:r>
          </a:p>
          <a:p>
            <a:endParaRPr lang="en-US" altLang="en-US" dirty="0">
              <a:cs typeface="Arial" charset="0"/>
            </a:endParaRPr>
          </a:p>
          <a:p>
            <a:r>
              <a:rPr lang="en-US" altLang="en-US" dirty="0">
                <a:cs typeface="Arial"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The CLI color scheme is significant enabling you to visually identify whether a client is enabled for migration or not. </a:t>
            </a:r>
          </a:p>
          <a:p>
            <a:r>
              <a:rPr lang="en-US" altLang="en-US" dirty="0">
                <a:cs typeface="Arial" charset="0"/>
              </a:rPr>
              <a:t>Blue indicates the client name is present in Avamar but has not been enabled to ADMe</a:t>
            </a:r>
          </a:p>
          <a:p>
            <a:r>
              <a:rPr lang="en-US" altLang="en-US" dirty="0">
                <a:cs typeface="Arial" charset="0"/>
              </a:rPr>
              <a:t>Green indicates it is available in Avamar and it is enabled to ADMe for migration</a:t>
            </a:r>
          </a:p>
          <a:p>
            <a:r>
              <a:rPr lang="en-US" altLang="en-US" dirty="0">
                <a:cs typeface="Arial" charset="0"/>
              </a:rPr>
              <a:t>Red indicates it has been disabled but still present within the client configuration file. A disabled client will be excluded from the migration process. Disabled clients can be re-enabled or removed as required.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A CLI client entry is comprised of a one line entry in a 18 field csv file.  The file </a:t>
            </a:r>
            <a:r>
              <a:rPr lang="en-US" altLang="en-US" b="1" dirty="0" err="1">
                <a:cs typeface="Arial" charset="0"/>
              </a:rPr>
              <a:t>atoclient.cfg</a:t>
            </a:r>
            <a:r>
              <a:rPr lang="en-US" altLang="en-US" b="1" dirty="0">
                <a:cs typeface="Arial" charset="0"/>
              </a:rPr>
              <a:t> </a:t>
            </a:r>
            <a:r>
              <a:rPr lang="en-US" altLang="en-US" dirty="0">
                <a:cs typeface="Arial" charset="0"/>
              </a:rPr>
              <a:t>can be viewed, parsed, modified and edited directly from CM although manual editing is discouraged due to the potential for inducing errors. The interactive options provided should be used for all additions and modifications to this file. </a:t>
            </a:r>
          </a:p>
          <a:p>
            <a:r>
              <a:rPr lang="en-US" altLang="en-US" dirty="0">
                <a:cs typeface="Arial" charset="0"/>
              </a:rPr>
              <a:t>The parse check option is especially useful in detecting known typos and/or invalid values in a given field.</a:t>
            </a:r>
          </a:p>
          <a:p>
            <a:r>
              <a:rPr lang="en-US" altLang="en-US" dirty="0">
                <a:cs typeface="Arial"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cs typeface="Arial" charset="0"/>
              </a:rPr>
              <a:t>From the Web-UI client groups must be established in order for them to be referenced from a job policy. A client entry is comprised of a one line entry to an 18 field csv file named </a:t>
            </a:r>
            <a:r>
              <a:rPr lang="en-US" altLang="en-US" b="1" dirty="0" err="1">
                <a:cs typeface="Arial" charset="0"/>
              </a:rPr>
              <a:t>atoclient.cfg</a:t>
            </a:r>
            <a:r>
              <a:rPr lang="en-US" altLang="en-US" dirty="0">
                <a:cs typeface="Arial" charset="0"/>
              </a:rPr>
              <a:t>. It contains content such as the domain and client names, staging path value, name of the export policy to be called at the appropriate time, several embedded backup selection filtering fields which can be used to influence a given clients selection criteria during the migration process. A client group also defines the required staging server OS type ensuring compatibility with the staging path value specified. Note client groups do not have any knowledge of the staging server name to be used, this reference is made within a job policy definition which makes reference to the environment number to use and thereby the staging server name defined in it.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xfrm>
            <a:off x="394700" y="3035495"/>
            <a:ext cx="6337300" cy="584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Job policy creation is simplified with the Web-UI which provides an interactive wizard. Job</a:t>
            </a:r>
            <a:r>
              <a:rPr lang="en-US" altLang="en-US" baseline="0" dirty="0">
                <a:cs typeface="Arial" charset="0"/>
              </a:rPr>
              <a:t> policies contain various criteria to influence both backup selection and staging and export phases. If unfamiliar with a given parameter its advised you refer to the documentation or online help text prior to using it. </a:t>
            </a:r>
          </a:p>
          <a:p>
            <a:r>
              <a:rPr lang="en-US" altLang="en-US" baseline="0" dirty="0">
                <a:cs typeface="Arial" charset="0"/>
              </a:rPr>
              <a:t>A migration is performed using a job policy which runs as</a:t>
            </a:r>
            <a:r>
              <a:rPr lang="en-US" altLang="en-US" dirty="0">
                <a:cs typeface="Arial" charset="0"/>
              </a:rPr>
              <a:t> a</a:t>
            </a:r>
            <a:r>
              <a:rPr lang="en-US" altLang="en-US" baseline="0" dirty="0">
                <a:cs typeface="Arial" charset="0"/>
              </a:rPr>
              <a:t> batch process on the Utility node to control all aspects of an end-to-end migration. Two types of job policies exist, a </a:t>
            </a:r>
            <a:r>
              <a:rPr lang="en-US" altLang="en-US" b="1" baseline="0" dirty="0">
                <a:cs typeface="Arial" charset="0"/>
              </a:rPr>
              <a:t>Standard</a:t>
            </a:r>
            <a:r>
              <a:rPr lang="en-US" altLang="en-US" baseline="0" dirty="0">
                <a:cs typeface="Arial" charset="0"/>
              </a:rPr>
              <a:t> policy which can be thought of as the workhorse since they perform the actual migration whil</a:t>
            </a:r>
            <a:r>
              <a:rPr lang="en-US" altLang="en-US" dirty="0">
                <a:cs typeface="Arial" charset="0"/>
              </a:rPr>
              <a:t>e the</a:t>
            </a:r>
            <a:r>
              <a:rPr lang="en-US" altLang="en-US" baseline="0" dirty="0">
                <a:cs typeface="Arial" charset="0"/>
              </a:rPr>
              <a:t> second type referred to as a </a:t>
            </a:r>
            <a:r>
              <a:rPr lang="en-US" altLang="en-US" b="1" baseline="0" dirty="0">
                <a:cs typeface="Arial" charset="0"/>
              </a:rPr>
              <a:t>Batch</a:t>
            </a:r>
            <a:r>
              <a:rPr lang="en-US" altLang="en-US" baseline="0" dirty="0">
                <a:cs typeface="Arial" charset="0"/>
              </a:rPr>
              <a:t> policy is used to simplify scheduling </a:t>
            </a:r>
            <a:r>
              <a:rPr lang="en-US" altLang="en-US" dirty="0">
                <a:cs typeface="Arial" charset="0"/>
              </a:rPr>
              <a:t>by calling a </a:t>
            </a:r>
            <a:r>
              <a:rPr lang="en-US" altLang="en-US" baseline="0" dirty="0">
                <a:cs typeface="Arial" charset="0"/>
              </a:rPr>
              <a:t>series of </a:t>
            </a:r>
            <a:r>
              <a:rPr lang="en-US" altLang="en-US" b="1" baseline="0" dirty="0">
                <a:cs typeface="Arial" charset="0"/>
              </a:rPr>
              <a:t>Standard</a:t>
            </a:r>
            <a:r>
              <a:rPr lang="en-US" altLang="en-US" baseline="0" dirty="0">
                <a:cs typeface="Arial" charset="0"/>
              </a:rPr>
              <a:t> policies in sequence to a given </a:t>
            </a:r>
            <a:r>
              <a:rPr lang="en-US" altLang="en-US" baseline="0" dirty="0" err="1">
                <a:cs typeface="Arial" charset="0"/>
              </a:rPr>
              <a:t>Env</a:t>
            </a:r>
            <a:r>
              <a:rPr lang="en-US" altLang="en-US" baseline="0" dirty="0">
                <a:cs typeface="Arial" charset="0"/>
              </a:rPr>
              <a:t>-#.  </a:t>
            </a:r>
          </a:p>
          <a:p>
            <a:r>
              <a:rPr lang="en-US" altLang="en-US" baseline="0" dirty="0">
                <a:cs typeface="Arial" charset="0"/>
              </a:rPr>
              <a:t>The following CLI command can be leveraged to create a series of job policies quickly by adding them into a script file. Some familiarity with ADMe syntax is required but after one or two calls are established creating additional calls are easy to do.  Run the file as a script as often as required if changes are needed. This approach allows the creation</a:t>
            </a:r>
            <a:r>
              <a:rPr lang="en-US" altLang="en-US" dirty="0">
                <a:cs typeface="Arial" charset="0"/>
              </a:rPr>
              <a:t> of all jobs in </a:t>
            </a:r>
            <a:r>
              <a:rPr lang="en-US" altLang="en-US" dirty="0" err="1">
                <a:cs typeface="Arial" charset="0"/>
              </a:rPr>
              <a:t>adavance</a:t>
            </a:r>
            <a:r>
              <a:rPr lang="en-US" altLang="en-US" dirty="0">
                <a:cs typeface="Arial" charset="0"/>
              </a:rPr>
              <a:t>.</a:t>
            </a:r>
          </a:p>
          <a:p>
            <a:r>
              <a:rPr lang="en-US" sz="900" dirty="0" err="1"/>
              <a:t>root@avutil</a:t>
            </a:r>
            <a:r>
              <a:rPr lang="en-US" sz="900" dirty="0"/>
              <a:t>:/</a:t>
            </a:r>
            <a:r>
              <a:rPr lang="en-US" sz="900" dirty="0" err="1"/>
              <a:t>atoadmin</a:t>
            </a:r>
            <a:r>
              <a:rPr lang="en-US" sz="900" dirty="0"/>
              <a:t>/#: </a:t>
            </a:r>
            <a:r>
              <a:rPr lang="en-US" sz="900" b="1" dirty="0"/>
              <a:t>cat jobbuild.sh</a:t>
            </a:r>
          </a:p>
          <a:p>
            <a:pPr>
              <a:spcBef>
                <a:spcPts val="0"/>
              </a:spcBef>
            </a:pPr>
            <a:r>
              <a:rPr lang="en-US" sz="900" dirty="0"/>
              <a:t>adme -</a:t>
            </a:r>
            <a:r>
              <a:rPr lang="en-US" sz="900" dirty="0" err="1"/>
              <a:t>jobcreate</a:t>
            </a:r>
            <a:r>
              <a:rPr lang="en-US" sz="900" dirty="0"/>
              <a:t> 'j=</a:t>
            </a:r>
            <a:r>
              <a:rPr lang="en-US" sz="900" dirty="0" err="1"/>
              <a:t>vmimg01,e</a:t>
            </a:r>
            <a:r>
              <a:rPr lang="en-US" sz="900" dirty="0"/>
              <a:t>=</a:t>
            </a:r>
            <a:r>
              <a:rPr lang="en-US" sz="900" dirty="0" err="1"/>
              <a:t>3,g</a:t>
            </a:r>
            <a:r>
              <a:rPr lang="en-US" sz="900" dirty="0"/>
              <a:t>=</a:t>
            </a:r>
            <a:r>
              <a:rPr lang="en-US" sz="900" dirty="0" err="1"/>
              <a:t>vmimg01,s</a:t>
            </a:r>
            <a:r>
              <a:rPr lang="en-US" sz="900" dirty="0"/>
              <a:t>=-</a:t>
            </a:r>
            <a:r>
              <a:rPr lang="en-US" sz="900" dirty="0" err="1"/>
              <a:t>vmimage</a:t>
            </a:r>
            <a:r>
              <a:rPr lang="en-US" sz="900" dirty="0"/>
              <a:t> –</a:t>
            </a:r>
            <a:r>
              <a:rPr lang="en-US" sz="900" dirty="0" err="1"/>
              <a:t>rmonthx</a:t>
            </a:r>
            <a:r>
              <a:rPr lang="en-US" sz="900" dirty="0"/>
              <a:t> 1 -</a:t>
            </a:r>
            <a:r>
              <a:rPr lang="en-US" sz="900" dirty="0" err="1"/>
              <a:t>last,m</a:t>
            </a:r>
            <a:r>
              <a:rPr lang="en-US" sz="900" dirty="0"/>
              <a:t>= -</a:t>
            </a:r>
            <a:r>
              <a:rPr lang="en-US" sz="900" dirty="0" err="1"/>
              <a:t>upst</a:t>
            </a:r>
            <a:r>
              <a:rPr lang="en-US" sz="900" dirty="0"/>
              <a:t> FORMAT-F -</a:t>
            </a:r>
            <a:r>
              <a:rPr lang="en-US" sz="900" dirty="0" err="1"/>
              <a:t>server,u</a:t>
            </a:r>
            <a:r>
              <a:rPr lang="en-US" sz="900" dirty="0"/>
              <a:t>=update'</a:t>
            </a:r>
          </a:p>
          <a:p>
            <a:pPr>
              <a:spcBef>
                <a:spcPts val="0"/>
              </a:spcBef>
            </a:pPr>
            <a:r>
              <a:rPr lang="en-US" sz="900" dirty="0"/>
              <a:t>adme -</a:t>
            </a:r>
            <a:r>
              <a:rPr lang="en-US" sz="900" dirty="0" err="1"/>
              <a:t>jobcreate</a:t>
            </a:r>
            <a:r>
              <a:rPr lang="en-US" sz="900" dirty="0"/>
              <a:t> 'j=</a:t>
            </a:r>
            <a:r>
              <a:rPr lang="en-US" sz="900" dirty="0" err="1"/>
              <a:t>winfs01,e</a:t>
            </a:r>
            <a:r>
              <a:rPr lang="en-US" sz="900" dirty="0"/>
              <a:t>=</a:t>
            </a:r>
            <a:r>
              <a:rPr lang="en-US" sz="900" dirty="0" err="1"/>
              <a:t>3,g</a:t>
            </a:r>
            <a:r>
              <a:rPr lang="en-US" sz="900" dirty="0"/>
              <a:t>=</a:t>
            </a:r>
            <a:r>
              <a:rPr lang="en-US" sz="900" dirty="0" err="1"/>
              <a:t>winfs01,s</a:t>
            </a:r>
            <a:r>
              <a:rPr lang="en-US" sz="900" dirty="0"/>
              <a:t>=-</a:t>
            </a:r>
            <a:r>
              <a:rPr lang="en-US" sz="900" dirty="0" err="1"/>
              <a:t>last,m</a:t>
            </a:r>
            <a:r>
              <a:rPr lang="en-US" sz="900" dirty="0"/>
              <a:t>= -</a:t>
            </a:r>
            <a:r>
              <a:rPr lang="en-US" sz="900" dirty="0" err="1"/>
              <a:t>upst</a:t>
            </a:r>
            <a:r>
              <a:rPr lang="en-US" sz="900" dirty="0"/>
              <a:t> FORMAT-F -server ,u=update'</a:t>
            </a:r>
          </a:p>
          <a:p>
            <a:pPr>
              <a:spcBef>
                <a:spcPts val="0"/>
              </a:spcBef>
            </a:pPr>
            <a:r>
              <a:rPr lang="en-US" sz="900" dirty="0"/>
              <a:t>adme -</a:t>
            </a:r>
            <a:r>
              <a:rPr lang="en-US" sz="900" dirty="0" err="1"/>
              <a:t>jobcreate</a:t>
            </a:r>
            <a:r>
              <a:rPr lang="en-US" sz="900" dirty="0"/>
              <a:t> 'j=</a:t>
            </a:r>
            <a:r>
              <a:rPr lang="en-US" sz="900" dirty="0" err="1"/>
              <a:t>lnxfs01,e</a:t>
            </a:r>
            <a:r>
              <a:rPr lang="en-US" sz="900" dirty="0"/>
              <a:t>=</a:t>
            </a:r>
            <a:r>
              <a:rPr lang="en-US" sz="900" dirty="0" err="1"/>
              <a:t>2,g</a:t>
            </a:r>
            <a:r>
              <a:rPr lang="en-US" sz="900" dirty="0"/>
              <a:t>=</a:t>
            </a:r>
            <a:r>
              <a:rPr lang="en-US" sz="900" dirty="0" err="1"/>
              <a:t>lncfs01,s</a:t>
            </a:r>
            <a:r>
              <a:rPr lang="en-US" sz="900" dirty="0"/>
              <a:t>=-first ,m= -</a:t>
            </a:r>
            <a:r>
              <a:rPr lang="en-US" sz="900" dirty="0" err="1"/>
              <a:t>upst</a:t>
            </a:r>
            <a:r>
              <a:rPr lang="en-US" sz="900" dirty="0"/>
              <a:t> FORMAT-</a:t>
            </a:r>
            <a:r>
              <a:rPr lang="en-US" sz="900" dirty="0" err="1"/>
              <a:t>G,u</a:t>
            </a:r>
            <a:r>
              <a:rPr lang="en-US" sz="900" dirty="0"/>
              <a:t>=update'</a:t>
            </a:r>
          </a:p>
          <a:p>
            <a:endParaRPr lang="en-US" altLang="en-US" sz="400"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 versatility of ADMe has grown over time now supporting migrations to the following media types;</a:t>
            </a:r>
          </a:p>
          <a:p>
            <a:pPr>
              <a:defRPr/>
            </a:pPr>
            <a:r>
              <a:rPr lang="en-US" dirty="0"/>
              <a:t>Tape, VTL, Disk, USB Hard Drives, External </a:t>
            </a:r>
            <a:r>
              <a:rPr lang="en-US" dirty="0" err="1"/>
              <a:t>Jbods</a:t>
            </a:r>
            <a:r>
              <a:rPr lang="en-US" dirty="0"/>
              <a:t>, DataDomain, Cloud Storage via the use of various compatible gateways.</a:t>
            </a:r>
          </a:p>
          <a:p>
            <a:pPr marL="228600" indent="-228600">
              <a:buFont typeface="Arial" charset="0"/>
              <a:buAutoNum type="arabicPeriod"/>
              <a:defRPr/>
            </a:pPr>
            <a:endParaRPr lang="en-US" dirty="0"/>
          </a:p>
          <a:p>
            <a:pPr marL="228600" indent="-228600">
              <a:buFont typeface="Arial" charset="0"/>
              <a:buAutoNum type="arabicPeriod"/>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Batch policies are used to initiate or schedule a series of Standard Job policies and processing them sequentially. This implies each job assigned to a Batch job should share a common environment thread number. This overcomes challenges of needing to guess when a Standard job will complete and when to schedule the next job eliminating the risk of encountering an environment lock condition. Environment locks are released once the Standard job holding it ends.</a:t>
            </a:r>
          </a:p>
          <a:p>
            <a:r>
              <a:rPr lang="en-US" altLang="en-US" dirty="0">
                <a:cs typeface="Arial" charset="0"/>
              </a:rPr>
              <a:t>Batch policies have a Fail Action attribute used to influence its behavior when one of the Standard jobs it contains fail to complete their export phase. If set to a value of STOP remaining jobs are prevented from being initiated, when set to CONTINUE any remaining jobs will in fact be called. A value of CONTINUE should only be used when staging disk is not in question such as when using incremental staging since its disk space is effectively pre allocated or when migrating to a supported cloud gateway since cloud storage is effectively infinite.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077913" y="692150"/>
            <a:ext cx="4778375" cy="268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298450" y="3573164"/>
            <a:ext cx="6337300" cy="52660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This workflow represents migrating Avamar backup data to a supported tape application. ADMe</a:t>
            </a:r>
            <a:r>
              <a:rPr lang="en-US" altLang="en-US" baseline="0" dirty="0">
                <a:cs typeface="Arial" charset="0"/>
              </a:rPr>
              <a:t> facilitates automation of the backups selected, the staging of the backup data to a defined staging disk. Once staging completes ADMe can optionally initiate a call to the tape application to start a predefined tape policy specifically configured to capture only the staging data path </a:t>
            </a:r>
            <a:r>
              <a:rPr lang="en-US" altLang="en-US" dirty="0">
                <a:cs typeface="Arial" charset="0"/>
              </a:rPr>
              <a:t>being </a:t>
            </a:r>
            <a:r>
              <a:rPr lang="en-US" altLang="en-US" baseline="0" dirty="0">
                <a:cs typeface="Arial" charset="0"/>
              </a:rPr>
              <a:t>used. A completion status from all phases is then reported back ADMe. </a:t>
            </a:r>
            <a:r>
              <a:rPr lang="en-US" altLang="en-US" dirty="0">
                <a:cs typeface="Arial" charset="0"/>
              </a:rPr>
              <a:t>ADMe is therefore performing the role of an external 3</a:t>
            </a:r>
            <a:r>
              <a:rPr lang="en-US" altLang="en-US" baseline="30000" dirty="0">
                <a:cs typeface="Arial" charset="0"/>
              </a:rPr>
              <a:t>rd</a:t>
            </a:r>
            <a:r>
              <a:rPr lang="en-US" altLang="en-US" dirty="0">
                <a:cs typeface="Arial" charset="0"/>
              </a:rPr>
              <a:t> party scheduler to initiate the tape backup. </a:t>
            </a:r>
          </a:p>
          <a:p>
            <a:r>
              <a:rPr lang="en-US" altLang="en-US" dirty="0">
                <a:cs typeface="Arial" charset="0"/>
              </a:rPr>
              <a:t>If using non-incremental staging staged</a:t>
            </a:r>
            <a:r>
              <a:rPr lang="en-US" altLang="en-US" baseline="0" dirty="0">
                <a:cs typeface="Arial" charset="0"/>
              </a:rPr>
              <a:t> data is automatically removed if  its corresponding tape export phase is confirmed to be successful. This allows room for subsequent migrations to reuse the</a:t>
            </a:r>
            <a:r>
              <a:rPr lang="en-US" altLang="en-US" dirty="0">
                <a:cs typeface="Arial" charset="0"/>
              </a:rPr>
              <a:t> same </a:t>
            </a:r>
            <a:r>
              <a:rPr lang="en-US" altLang="en-US" baseline="0" dirty="0">
                <a:cs typeface="Arial" charset="0"/>
              </a:rPr>
              <a:t>staging disk area. If the tape export phase is detected to have failed, ADMe by design will not remove the staged data allowing the user to correct the issue and</a:t>
            </a:r>
            <a:r>
              <a:rPr lang="en-US" altLang="en-US" dirty="0">
                <a:cs typeface="Arial" charset="0"/>
              </a:rPr>
              <a:t> </a:t>
            </a:r>
            <a:r>
              <a:rPr lang="en-US" altLang="en-US" baseline="0" dirty="0">
                <a:cs typeface="Arial" charset="0"/>
              </a:rPr>
              <a:t>retry the export phase eliminating the </a:t>
            </a:r>
            <a:r>
              <a:rPr lang="en-US" altLang="en-US" dirty="0">
                <a:cs typeface="Arial" charset="0"/>
              </a:rPr>
              <a:t>need to restage the data involved</a:t>
            </a:r>
            <a:r>
              <a:rPr lang="en-US" altLang="en-US" baseline="0" dirty="0">
                <a:cs typeface="Arial" charset="0"/>
              </a:rPr>
              <a:t>.</a:t>
            </a:r>
          </a:p>
          <a:p>
            <a:r>
              <a:rPr lang="en-US" altLang="en-US" baseline="0" dirty="0">
                <a:cs typeface="Arial" charset="0"/>
              </a:rPr>
              <a:t>If using incremental staging no removal of the staged data takes place allowing ADMe to maintain one copy of a given client’s backup data on the staging disk between migration sessions which is</a:t>
            </a:r>
            <a:r>
              <a:rPr lang="en-US" altLang="en-US" dirty="0">
                <a:cs typeface="Arial" charset="0"/>
              </a:rPr>
              <a:t> then </a:t>
            </a:r>
            <a:r>
              <a:rPr lang="en-US" altLang="en-US" baseline="0" dirty="0">
                <a:cs typeface="Arial" charset="0"/>
              </a:rPr>
              <a:t>used to perform a time stamp comparison from the backup being staged to the same but previously staged file names. Only net new or updated files will be moved during subsequent</a:t>
            </a:r>
            <a:r>
              <a:rPr lang="en-US" altLang="en-US" dirty="0">
                <a:cs typeface="Arial" charset="0"/>
              </a:rPr>
              <a:t> </a:t>
            </a:r>
            <a:r>
              <a:rPr lang="en-US" altLang="en-US" baseline="0" dirty="0">
                <a:cs typeface="Arial" charset="0"/>
              </a:rPr>
              <a:t>migration sessions thus significantly reducing the amount of data being transferred across the network. The use of incremental staging is a prerequisite if one chooses to leverage an incremental tape export which improves tape run times and significantly reduce the amount of tape cartridges consumed. </a:t>
            </a:r>
            <a:endParaRPr lang="en-US" alt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674813" y="692150"/>
            <a:ext cx="3584575" cy="2689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298450" y="4110834"/>
            <a:ext cx="6337300" cy="47283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A secondary use case of ADMe is to migrate ADS (GSAN/Hybrid/DD backups) to a new target Avamar host where DD is used as the backup target. With this use case it is the users responsibility to ensure all required clients are configured and their remaining retention periods are maintained on the target system during the migration.</a:t>
            </a:r>
          </a:p>
          <a:p>
            <a:r>
              <a:rPr lang="en-US" altLang="en-US" dirty="0">
                <a:cs typeface="Arial" charset="0"/>
              </a:rPr>
              <a:t>ADMe acts on the BU content usually of yearly or monthly tagged BU’s staging their data then subsequently initiating a net new BU into the target Avamar to a common account named /ADME/</a:t>
            </a:r>
            <a:r>
              <a:rPr lang="en-US" altLang="en-US" dirty="0" err="1">
                <a:cs typeface="Arial" charset="0"/>
              </a:rPr>
              <a:t>ADMEMigrations</a:t>
            </a:r>
            <a:r>
              <a:rPr lang="en-US" altLang="en-US" dirty="0">
                <a:cs typeface="Arial" charset="0"/>
              </a:rPr>
              <a:t> to which a net new retention period is assigned to it as defined within the ADMe job policy definition used.</a:t>
            </a:r>
          </a:p>
          <a:p>
            <a:r>
              <a:rPr lang="en-US" altLang="en-US" dirty="0">
                <a:cs typeface="Arial"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Non-Incremental staging to Windows requires the drive letters involved be dedicated to ADMe use.  A</a:t>
            </a:r>
            <a:r>
              <a:rPr lang="en-US" altLang="en-US" baseline="0" dirty="0">
                <a:cs typeface="Arial" charset="0"/>
              </a:rPr>
              <a:t>DMe </a:t>
            </a:r>
            <a:r>
              <a:rPr lang="en-US" altLang="en-US" dirty="0">
                <a:cs typeface="Arial" charset="0"/>
              </a:rPr>
              <a:t>will l</a:t>
            </a:r>
            <a:r>
              <a:rPr lang="en-US" altLang="en-US" baseline="0" dirty="0">
                <a:cs typeface="Arial" charset="0"/>
              </a:rPr>
              <a:t>everage a quick format call to ensure the drive contents are fully deleted. The quick format call is defined within a job policy definition using syntax </a:t>
            </a:r>
            <a:r>
              <a:rPr lang="en-US" altLang="en-US" b="1" dirty="0">
                <a:cs typeface="Arial" charset="0"/>
              </a:rPr>
              <a:t>–</a:t>
            </a:r>
            <a:r>
              <a:rPr lang="en-US" altLang="en-US" b="1" dirty="0" err="1">
                <a:cs typeface="Arial" charset="0"/>
              </a:rPr>
              <a:t>upst</a:t>
            </a:r>
            <a:r>
              <a:rPr lang="en-US" altLang="en-US" b="1" dirty="0">
                <a:cs typeface="Arial" charset="0"/>
              </a:rPr>
              <a:t> FORMAT-G  </a:t>
            </a:r>
            <a:r>
              <a:rPr lang="en-US" altLang="en-US" dirty="0">
                <a:cs typeface="Arial" charset="0"/>
              </a:rPr>
              <a:t>which would format </a:t>
            </a:r>
            <a:r>
              <a:rPr lang="en-US" altLang="en-US" dirty="0" err="1">
                <a:cs typeface="Arial" charset="0"/>
              </a:rPr>
              <a:t>Drv</a:t>
            </a:r>
            <a:r>
              <a:rPr lang="en-US" altLang="en-US" dirty="0">
                <a:cs typeface="Arial" charset="0"/>
              </a:rPr>
              <a:t>-G in this example but will only be called is the associated export backup completes successfully.</a:t>
            </a:r>
          </a:p>
          <a:p>
            <a:r>
              <a:rPr lang="en-US" altLang="en-US" dirty="0">
                <a:cs typeface="Arial" charset="0"/>
              </a:rPr>
              <a:t> If the -</a:t>
            </a:r>
            <a:r>
              <a:rPr lang="en-US" altLang="en-US" b="1" dirty="0" err="1">
                <a:cs typeface="Arial" charset="0"/>
              </a:rPr>
              <a:t>upst</a:t>
            </a:r>
            <a:r>
              <a:rPr lang="en-US" altLang="en-US" dirty="0">
                <a:cs typeface="Arial" charset="0"/>
              </a:rPr>
              <a:t> call is not present ADMe will fall back to use Windows delete command however this is not reliable and will only be effective with plug-ins such as VMimage or </a:t>
            </a:r>
            <a:r>
              <a:rPr lang="en-US" altLang="en-US" dirty="0" err="1">
                <a:cs typeface="Arial" charset="0"/>
              </a:rPr>
              <a:t>sql</a:t>
            </a:r>
            <a:r>
              <a:rPr lang="en-US" altLang="en-US" dirty="0">
                <a:cs typeface="Arial" charset="0"/>
              </a:rPr>
              <a:t> etc.  File system data requires the use of a quick format command otherwise folders and files from previous staging will be left behind.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non-incremental staging ADMe automatically inserts a point-in-time folder formatted as YYYY-MM-DD-BUID# to differentiate between</a:t>
            </a:r>
            <a:r>
              <a:rPr lang="en-US" baseline="0" dirty="0"/>
              <a:t> each backup migrated and whose values represent those of the original Avamar backup date &amp; time along with its associated backup-id#</a:t>
            </a:r>
            <a:endParaRPr lang="en-US" dirty="0"/>
          </a:p>
        </p:txBody>
      </p:sp>
    </p:spTree>
    <p:extLst>
      <p:ext uri="{BB962C8B-B14F-4D97-AF65-F5344CB8AC3E}">
        <p14:creationId xmlns:p14="http://schemas.microsoft.com/office/powerpoint/2010/main" val="1128984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Incremental staging is invoked using the –</a:t>
            </a:r>
            <a:r>
              <a:rPr lang="en-US" altLang="en-US" b="1" dirty="0" err="1">
                <a:cs typeface="Arial" charset="0"/>
              </a:rPr>
              <a:t>inc</a:t>
            </a:r>
            <a:r>
              <a:rPr lang="en-US" altLang="en-US" dirty="0">
                <a:cs typeface="Arial" charset="0"/>
              </a:rPr>
              <a:t> flag in the Migration Criteria of a job policy definition.</a:t>
            </a:r>
          </a:p>
          <a:p>
            <a:r>
              <a:rPr lang="en-US" altLang="en-US" dirty="0">
                <a:cs typeface="Arial" charset="0"/>
              </a:rPr>
              <a:t>Incremental staging maintains one copy of a clients backup on the staging disk between migration sessions to be used to leverage their file time stamps for comparison to the same file names in the current backup being staged. Therefore, incremental staging requires dedicated disk space for each client involved and it cannot share a disk with non-incremental</a:t>
            </a:r>
            <a:r>
              <a:rPr lang="en-US" altLang="en-US" baseline="0" dirty="0">
                <a:cs typeface="Arial" charset="0"/>
              </a:rPr>
              <a:t> staging </a:t>
            </a:r>
            <a:r>
              <a:rPr lang="en-US" altLang="en-US" dirty="0">
                <a:cs typeface="Arial" charset="0"/>
              </a:rPr>
              <a:t>on Windows.</a:t>
            </a:r>
            <a:endParaRPr lang="en-US" altLang="en-US" baseline="0" dirty="0">
              <a:cs typeface="Arial" charset="0"/>
            </a:endParaRPr>
          </a:p>
          <a:p>
            <a:r>
              <a:rPr lang="en-US" altLang="en-US" dirty="0">
                <a:cs typeface="Arial" charset="0"/>
              </a:rPr>
              <a:t>Incremental staging can be beneficial for large FS or NDMP backups only especially those containing high file counts. During the incremental staging phase a timestamp comparison is performed between files being recovered from the selected</a:t>
            </a:r>
            <a:r>
              <a:rPr lang="en-US" altLang="en-US" baseline="0" dirty="0">
                <a:cs typeface="Arial" charset="0"/>
              </a:rPr>
              <a:t> </a:t>
            </a:r>
            <a:r>
              <a:rPr lang="en-US" altLang="en-US" dirty="0">
                <a:cs typeface="Arial" charset="0"/>
              </a:rPr>
              <a:t>backup to those file previously staged and already present on the staging disk. If the current backup file version is newer it will overwrite the existing file and for a net new file it will simply stage the file. All other files will effectively be skipped reducing the amount</a:t>
            </a:r>
            <a:r>
              <a:rPr lang="en-US" altLang="en-US" baseline="0" dirty="0">
                <a:cs typeface="Arial" charset="0"/>
              </a:rPr>
              <a:t> of data transferred over the network</a:t>
            </a:r>
            <a:r>
              <a:rPr lang="en-US" altLang="en-US" dirty="0">
                <a:cs typeface="Arial" charset="0"/>
              </a:rPr>
              <a:t> and </a:t>
            </a:r>
            <a:r>
              <a:rPr lang="en-US" altLang="en-US" baseline="0" dirty="0">
                <a:cs typeface="Arial" charset="0"/>
              </a:rPr>
              <a:t>reduce the overall run time involved. When file </a:t>
            </a:r>
            <a:r>
              <a:rPr lang="en-US" altLang="en-US" dirty="0">
                <a:cs typeface="Arial" charset="0"/>
              </a:rPr>
              <a:t>change rates from one month to the next are high the advantage of using incremental will diminish therefore some knowledge</a:t>
            </a:r>
            <a:r>
              <a:rPr lang="en-US" altLang="en-US" baseline="0" dirty="0">
                <a:cs typeface="Arial" charset="0"/>
              </a:rPr>
              <a:t> of the backup content involved is needed. </a:t>
            </a:r>
            <a:endParaRPr lang="en-US" alt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incremental staging it must stage to a common path </a:t>
            </a:r>
            <a:r>
              <a:rPr lang="en-US" baseline="0" dirty="0"/>
              <a:t>therefore creation of the point-in-time folder provided with non-incremental staging is not available</a:t>
            </a:r>
            <a:r>
              <a:rPr lang="en-US" dirty="0"/>
              <a:t>. ADMe provides an information stat file in its place located  immediately under the INCREMENATL folder which containing details of which backups were selected and staged along with their completion status. These small text files one per migration session and can be referenced as needed to determine the original backup dates involved.</a:t>
            </a:r>
          </a:p>
          <a:p>
            <a:r>
              <a:rPr lang="en-US" baseline="0" dirty="0"/>
              <a:t>When exporting to a tape application it will provide a backup date associated for a given migration.</a:t>
            </a:r>
          </a:p>
          <a:p>
            <a:endParaRPr lang="en-US" baseline="0" dirty="0"/>
          </a:p>
          <a:p>
            <a:endParaRPr lang="en-US" dirty="0"/>
          </a:p>
        </p:txBody>
      </p:sp>
    </p:spTree>
    <p:extLst>
      <p:ext uri="{BB962C8B-B14F-4D97-AF65-F5344CB8AC3E}">
        <p14:creationId xmlns:p14="http://schemas.microsoft.com/office/powerpoint/2010/main" val="27819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Arial" charset="0"/>
              </a:rPr>
              <a:t>Data migrated to an external export application whether it be tape or a target Avamar system relies on that applications recovery UI to perform file level recoveries from it.  Since all tape migrations result in a cataloged backup on tape it is usually searchable and can identify the various dates an export backup took place. File level recovery from tape or target Avamar is accomplished by browsing the backup tree within the recovery UI then using it to perform a directed recovery to either a staging server which by definition must be a defined activated client or you can recover to any compatible client which may also be activated to the export application whether it be tape or Avamar.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524326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effectLst/>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1197449497"/>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38416549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26378" y="2254304"/>
            <a:ext cx="5093208" cy="660231"/>
          </a:xfrm>
          <a:prstGeom prst="rect">
            <a:avLst/>
          </a:prstGeom>
        </p:spPr>
      </p:pic>
      <p:sp>
        <p:nvSpPr>
          <p:cNvPr id="2" name="Title 1">
            <a:extLst>
              <a:ext uri="{FF2B5EF4-FFF2-40B4-BE49-F238E27FC236}">
                <a16:creationId xmlns:a16="http://schemas.microsoft.com/office/drawing/2014/main" id="{DB40B410-C7E4-4036-89E5-3C58E91B269B}"/>
              </a:ext>
            </a:extLst>
          </p:cNvPr>
          <p:cNvSpPr>
            <a:spLocks noGrp="1"/>
          </p:cNvSpPr>
          <p:nvPr>
            <p:ph type="title"/>
          </p:nvPr>
        </p:nvSpPr>
        <p:spPr>
          <a:xfrm>
            <a:off x="628650" y="-342900"/>
            <a:ext cx="7886700" cy="296862"/>
          </a:xfrm>
          <a:prstGeom prst="rect">
            <a:avLst/>
          </a:prstGeom>
        </p:spPr>
        <p:txBody>
          <a:bodyPr/>
          <a:lstStyle>
            <a:lvl1pPr algn="ctr">
              <a:defRPr sz="1800"/>
            </a:lvl1pPr>
          </a:lstStyle>
          <a:p>
            <a:r>
              <a:rPr lang="en-US"/>
              <a:t>Click to edit Master title style</a:t>
            </a:r>
            <a:endParaRPr lang="en-US" dirty="0"/>
          </a:p>
        </p:txBody>
      </p:sp>
    </p:spTree>
    <p:extLst>
      <p:ext uri="{BB962C8B-B14F-4D97-AF65-F5344CB8AC3E}">
        <p14:creationId xmlns:p14="http://schemas.microsoft.com/office/powerpoint/2010/main" val="173365029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6714" y="152400"/>
            <a:ext cx="8410575" cy="690563"/>
          </a:xfrm>
          <a:prstGeom prst="rect">
            <a:avLst/>
          </a:prstGeom>
        </p:spPr>
        <p:txBody>
          <a:bodyPr lIns="0" tIns="0" rIns="0" bIns="0" anchor="b" anchorCtr="0"/>
          <a:lstStyle>
            <a:lvl1pPr algn="l" defTabSz="685800" rtl="0" eaLnBrk="1" latinLnBrk="0" hangingPunct="1">
              <a:lnSpc>
                <a:spcPts val="2700"/>
              </a:lnSpc>
              <a:spcBef>
                <a:spcPct val="0"/>
              </a:spcBef>
              <a:buNone/>
              <a:defRPr lang="en-US" sz="2700" kern="1200" dirty="0">
                <a:solidFill>
                  <a:schemeClr val="tx2"/>
                </a:solidFill>
                <a:latin typeface="MetaNormalLF-Roman" pitchFamily="34" charset="0"/>
                <a:ea typeface="+mj-ea"/>
                <a:cs typeface="+mj-cs"/>
              </a:defRPr>
            </a:lvl1pPr>
          </a:lstStyle>
          <a:p>
            <a:r>
              <a:rPr lang="en-US"/>
              <a:t>Click to edit Master title style</a:t>
            </a:r>
            <a:endParaRPr lang="en-US" dirty="0"/>
          </a:p>
        </p:txBody>
      </p:sp>
      <p:sp>
        <p:nvSpPr>
          <p:cNvPr id="3" name="Content Placeholder 2"/>
          <p:cNvSpPr>
            <a:spLocks noGrp="1"/>
          </p:cNvSpPr>
          <p:nvPr>
            <p:ph sz="half" idx="1"/>
          </p:nvPr>
        </p:nvSpPr>
        <p:spPr>
          <a:xfrm>
            <a:off x="366713" y="1016793"/>
            <a:ext cx="4038600" cy="3456385"/>
          </a:xfrm>
          <a:prstGeom prst="rect">
            <a:avLst/>
          </a:prstGeom>
        </p:spPr>
        <p:txBody>
          <a:bodyPr lIns="0" tIns="0" rIns="0" bIns="0">
            <a:normAutofit/>
          </a:bodyPr>
          <a:lstStyle>
            <a:lvl1pPr marL="172641" indent="-172641">
              <a:buClr>
                <a:schemeClr val="tx2"/>
              </a:buClr>
              <a:defRPr sz="1800">
                <a:solidFill>
                  <a:schemeClr val="bg2"/>
                </a:solidFill>
              </a:defRPr>
            </a:lvl1pPr>
            <a:lvl2pPr>
              <a:buClr>
                <a:schemeClr val="tx2"/>
              </a:buClr>
              <a:defRPr sz="1500">
                <a:solidFill>
                  <a:schemeClr val="bg2"/>
                </a:solidFill>
              </a:defRPr>
            </a:lvl2pPr>
            <a:lvl3pPr>
              <a:buClr>
                <a:schemeClr val="tx2"/>
              </a:buClr>
              <a:buNone/>
              <a:defRPr sz="1350">
                <a:solidFill>
                  <a:schemeClr val="bg2"/>
                </a:solidFill>
              </a:defRPr>
            </a:lvl3pPr>
            <a:lvl4pPr>
              <a:buClr>
                <a:schemeClr val="tx2"/>
              </a:buClr>
              <a:buFont typeface="Wingdings" pitchFamily="2" charset="2"/>
              <a:buChar char="§"/>
              <a:defRPr sz="1200">
                <a:solidFill>
                  <a:schemeClr val="bg2"/>
                </a:solidFill>
              </a:defRPr>
            </a:lvl4pPr>
            <a:lvl5pPr>
              <a:buClr>
                <a:schemeClr val="tx2"/>
              </a:buClr>
              <a:defRPr sz="1200">
                <a:solidFill>
                  <a:schemeClr val="bg2"/>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8688" y="1016793"/>
            <a:ext cx="4038600" cy="3456385"/>
          </a:xfrm>
          <a:prstGeom prst="rect">
            <a:avLst/>
          </a:prstGeom>
        </p:spPr>
        <p:txBody>
          <a:bodyPr lIns="0" tIns="0" rIns="0" bIns="0">
            <a:normAutofit/>
          </a:bodyPr>
          <a:lstStyle>
            <a:lvl1pPr marL="172641" indent="-172641">
              <a:buClr>
                <a:schemeClr val="tx2"/>
              </a:buClr>
              <a:defRPr sz="1800">
                <a:solidFill>
                  <a:schemeClr val="bg2"/>
                </a:solidFill>
              </a:defRPr>
            </a:lvl1pPr>
            <a:lvl2pPr>
              <a:buClr>
                <a:schemeClr val="tx2"/>
              </a:buClr>
              <a:defRPr sz="1500">
                <a:solidFill>
                  <a:schemeClr val="bg2"/>
                </a:solidFill>
              </a:defRPr>
            </a:lvl2pPr>
            <a:lvl3pPr>
              <a:buClr>
                <a:schemeClr val="tx2"/>
              </a:buClr>
              <a:defRPr sz="1350">
                <a:solidFill>
                  <a:schemeClr val="bg2"/>
                </a:solidFill>
              </a:defRPr>
            </a:lvl3pPr>
            <a:lvl4pPr>
              <a:buClr>
                <a:schemeClr val="tx2"/>
              </a:buClr>
              <a:buFont typeface="Wingdings" pitchFamily="2" charset="2"/>
              <a:buChar char="§"/>
              <a:defRPr sz="1200">
                <a:solidFill>
                  <a:schemeClr val="bg2"/>
                </a:solidFill>
              </a:defRPr>
            </a:lvl4pPr>
            <a:lvl5pPr>
              <a:buClr>
                <a:schemeClr val="tx2"/>
              </a:buClr>
              <a:defRPr sz="1200">
                <a:solidFill>
                  <a:schemeClr val="bg2"/>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51188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81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8117A94-42FA-4181-9FA7-C1EAFB8E784C}" type="slidenum">
              <a:rPr lang="en-US" smtClean="0"/>
              <a:t>‹#›</a:t>
            </a:fld>
            <a:endParaRPr lang="en-US"/>
          </a:p>
        </p:txBody>
      </p:sp>
    </p:spTree>
    <p:extLst>
      <p:ext uri="{BB962C8B-B14F-4D97-AF65-F5344CB8AC3E}">
        <p14:creationId xmlns:p14="http://schemas.microsoft.com/office/powerpoint/2010/main" val="177654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11022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41806"/>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094975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90277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41806"/>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Content Placeholder 2"/>
          <p:cNvSpPr>
            <a:spLocks noGrp="1"/>
          </p:cNvSpPr>
          <p:nvPr>
            <p:ph idx="10"/>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39436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28575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480060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936737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28575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480060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59803902"/>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9" name="Content Placeholder 9"/>
          <p:cNvSpPr>
            <a:spLocks noGrp="1"/>
          </p:cNvSpPr>
          <p:nvPr>
            <p:ph sz="quarter" idx="13"/>
          </p:nvPr>
        </p:nvSpPr>
        <p:spPr>
          <a:xfrm>
            <a:off x="285750" y="971550"/>
            <a:ext cx="2686050" cy="3543300"/>
          </a:xfrm>
          <a:prstGeom prst="rect">
            <a:avLst/>
          </a:prstGeom>
        </p:spPr>
        <p:txBody>
          <a:bodyPr lIns="0" tIns="0" rIns="0" bIns="0"/>
          <a:lstStyle>
            <a:lvl1pPr marL="0" indent="0">
              <a:lnSpc>
                <a:spcPct val="100000"/>
              </a:lnSpc>
              <a:spcBef>
                <a:spcPts val="1200"/>
              </a:spcBef>
              <a:buClr>
                <a:srgbClr val="808080"/>
              </a:buClr>
              <a:buNone/>
              <a:defRPr sz="1800">
                <a:solidFill>
                  <a:schemeClr val="bg1"/>
                </a:solidFill>
              </a:defRPr>
            </a:lvl1pPr>
            <a:lvl2pPr marL="171450" indent="-171450">
              <a:lnSpc>
                <a:spcPct val="100000"/>
              </a:lnSpc>
              <a:spcBef>
                <a:spcPts val="1200"/>
              </a:spcBef>
              <a:buClr>
                <a:srgbClr val="808080"/>
              </a:buClr>
              <a:buFont typeface="Arial" panose="020B0604020202020204" pitchFamily="34" charset="0"/>
              <a:buChar char="•"/>
              <a:defRPr sz="1600">
                <a:solidFill>
                  <a:schemeClr val="bg2"/>
                </a:solidFill>
              </a:defRPr>
            </a:lvl2pPr>
            <a:lvl3pPr marL="514350" indent="-171450">
              <a:lnSpc>
                <a:spcPct val="100000"/>
              </a:lnSpc>
              <a:spcBef>
                <a:spcPts val="300"/>
              </a:spcBef>
              <a:buClr>
                <a:srgbClr val="808080"/>
              </a:buClr>
              <a:buFont typeface="Arial" panose="020B0604020202020204" pitchFamily="34" charset="0"/>
              <a:buChar char="–"/>
              <a:defRPr sz="12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3228975" y="971550"/>
            <a:ext cx="2686050" cy="3543300"/>
          </a:xfrm>
          <a:prstGeom prst="rect">
            <a:avLst/>
          </a:prstGeom>
        </p:spPr>
        <p:txBody>
          <a:bodyPr lIns="0" tIns="0" rIns="0" bIns="0"/>
          <a:lstStyle>
            <a:lvl1pPr marL="0" indent="0">
              <a:lnSpc>
                <a:spcPct val="100000"/>
              </a:lnSpc>
              <a:spcBef>
                <a:spcPts val="1200"/>
              </a:spcBef>
              <a:buClr>
                <a:srgbClr val="808080"/>
              </a:buClr>
              <a:buNone/>
              <a:defRPr sz="1800">
                <a:solidFill>
                  <a:schemeClr val="bg1"/>
                </a:solidFill>
              </a:defRPr>
            </a:lvl1pPr>
            <a:lvl2pPr marL="171450" indent="-171450">
              <a:lnSpc>
                <a:spcPct val="100000"/>
              </a:lnSpc>
              <a:spcBef>
                <a:spcPts val="1200"/>
              </a:spcBef>
              <a:buClr>
                <a:srgbClr val="808080"/>
              </a:buClr>
              <a:buFont typeface="Arial" panose="020B0604020202020204" pitchFamily="34" charset="0"/>
              <a:buChar char="•"/>
              <a:defRPr sz="1600">
                <a:solidFill>
                  <a:schemeClr val="bg2"/>
                </a:solidFill>
              </a:defRPr>
            </a:lvl2pPr>
            <a:lvl3pPr marL="514350" indent="-171450">
              <a:lnSpc>
                <a:spcPct val="100000"/>
              </a:lnSpc>
              <a:spcBef>
                <a:spcPts val="300"/>
              </a:spcBef>
              <a:buClr>
                <a:srgbClr val="808080"/>
              </a:buClr>
              <a:buFont typeface="Arial" panose="020B0604020202020204" pitchFamily="34" charset="0"/>
              <a:buChar char="–"/>
              <a:defRPr sz="12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6172200" y="971550"/>
            <a:ext cx="2686050" cy="3543300"/>
          </a:xfrm>
          <a:prstGeom prst="rect">
            <a:avLst/>
          </a:prstGeom>
        </p:spPr>
        <p:txBody>
          <a:bodyPr lIns="0" tIns="0" rIns="0" bIns="0"/>
          <a:lstStyle>
            <a:lvl1pPr marL="0" indent="0">
              <a:lnSpc>
                <a:spcPct val="100000"/>
              </a:lnSpc>
              <a:spcBef>
                <a:spcPts val="1200"/>
              </a:spcBef>
              <a:buClr>
                <a:srgbClr val="808080"/>
              </a:buClr>
              <a:buNone/>
              <a:defRPr sz="1800">
                <a:solidFill>
                  <a:schemeClr val="bg1"/>
                </a:solidFill>
              </a:defRPr>
            </a:lvl1pPr>
            <a:lvl2pPr marL="171450" indent="-171450">
              <a:lnSpc>
                <a:spcPct val="100000"/>
              </a:lnSpc>
              <a:spcBef>
                <a:spcPts val="1200"/>
              </a:spcBef>
              <a:buClr>
                <a:srgbClr val="808080"/>
              </a:buClr>
              <a:buFont typeface="Arial" panose="020B0604020202020204" pitchFamily="34" charset="0"/>
              <a:buChar char="•"/>
              <a:defRPr sz="1600">
                <a:solidFill>
                  <a:schemeClr val="bg2"/>
                </a:solidFill>
              </a:defRPr>
            </a:lvl2pPr>
            <a:lvl3pPr marL="514350" indent="-171450">
              <a:lnSpc>
                <a:spcPct val="100000"/>
              </a:lnSpc>
              <a:spcBef>
                <a:spcPts val="300"/>
              </a:spcBef>
              <a:buClr>
                <a:srgbClr val="808080"/>
              </a:buClr>
              <a:buFont typeface="Arial" panose="020B0604020202020204" pitchFamily="34" charset="0"/>
              <a:buChar char="–"/>
              <a:defRPr sz="12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8218790"/>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1CDB-95CE-458B-A911-027A05894B80}"/>
              </a:ext>
            </a:extLst>
          </p:cNvPr>
          <p:cNvSpPr>
            <a:spLocks noGrp="1"/>
          </p:cNvSpPr>
          <p:nvPr>
            <p:ph type="title"/>
          </p:nvPr>
        </p:nvSpPr>
        <p:spPr>
          <a:xfrm>
            <a:off x="628650" y="-342900"/>
            <a:ext cx="7886700" cy="296862"/>
          </a:xfrm>
          <a:prstGeom prst="rect">
            <a:avLst/>
          </a:prstGeom>
        </p:spPr>
        <p:txBody>
          <a:bodyPr/>
          <a:lstStyle>
            <a:lvl1pPr algn="ctr">
              <a:defRPr sz="1800"/>
            </a:lvl1pPr>
          </a:lstStyle>
          <a:p>
            <a:r>
              <a:rPr lang="en-US"/>
              <a:t>Click to edit Master title style</a:t>
            </a:r>
          </a:p>
        </p:txBody>
      </p:sp>
    </p:spTree>
    <p:extLst>
      <p:ext uri="{BB962C8B-B14F-4D97-AF65-F5344CB8AC3E}">
        <p14:creationId xmlns:p14="http://schemas.microsoft.com/office/powerpoint/2010/main" val="322303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sp>
        <p:nvSpPr>
          <p:cNvPr id="7" name="fl" descr="                              Dell - Internal Use - Confidential&#10;"/>
          <p:cNvSpPr txBox="1"/>
          <p:nvPr userDrawn="1"/>
        </p:nvSpPr>
        <p:spPr>
          <a:xfrm>
            <a:off x="4200103" y="5022289"/>
            <a:ext cx="743793"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dirty="0">
                <a:solidFill>
                  <a:srgbClr val="808080"/>
                </a:solidFill>
                <a:latin typeface="Arial" panose="020B0604020202020204" pitchFamily="34" charset="0"/>
              </a:rPr>
              <a:t>© Copyright 2021 Dell Inc.</a:t>
            </a:r>
          </a:p>
        </p:txBody>
      </p:sp>
      <p:sp>
        <p:nvSpPr>
          <p:cNvPr id="6" name="TextBox 19"/>
          <p:cNvSpPr txBox="1"/>
          <p:nvPr userDrawn="1"/>
        </p:nvSpPr>
        <p:spPr>
          <a:xfrm>
            <a:off x="3857667" y="5023059"/>
            <a:ext cx="7694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5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500" b="0" kern="1200" dirty="0" err="1">
              <a:solidFill>
                <a:srgbClr val="808080"/>
              </a:solidFill>
              <a:latin typeface="Arial" panose="020B0604020202020204" pitchFamily="34" charset="0"/>
              <a:ea typeface="+mn-ea"/>
              <a:cs typeface="+mn-cs"/>
            </a:endParaRPr>
          </a:p>
        </p:txBody>
      </p:sp>
      <p:sp>
        <p:nvSpPr>
          <p:cNvPr id="9" name="TextBox 16"/>
          <p:cNvSpPr txBox="1"/>
          <p:nvPr userDrawn="1"/>
        </p:nvSpPr>
        <p:spPr>
          <a:xfrm>
            <a:off x="3957049" y="5023059"/>
            <a:ext cx="11381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500" kern="1200" dirty="0">
                <a:solidFill>
                  <a:srgbClr val="808080"/>
                </a:solidFill>
                <a:latin typeface="Arial" panose="020B0604020202020204" pitchFamily="34" charset="0"/>
                <a:ea typeface="+mn-ea"/>
                <a:cs typeface="+mn-cs"/>
              </a:rPr>
              <a:t>of Y</a:t>
            </a:r>
          </a:p>
        </p:txBody>
      </p:sp>
    </p:spTree>
    <p:extLst>
      <p:ext uri="{BB962C8B-B14F-4D97-AF65-F5344CB8AC3E}">
        <p14:creationId xmlns:p14="http://schemas.microsoft.com/office/powerpoint/2010/main" val="4048717320"/>
      </p:ext>
    </p:extLst>
  </p:cSld>
  <p:clrMap bg1="lt1" tx1="dk1" bg2="lt2" tx2="dk2" accent1="accent1" accent2="accent2" accent3="accent3" accent4="accent4" accent5="accent5" accent6="accent6" hlink="hlink" folHlink="folHlink"/>
  <p:sldLayoutIdLst>
    <p:sldLayoutId id="2147483730" r:id="rId1"/>
    <p:sldLayoutId id="2147483662" r:id="rId2"/>
    <p:sldLayoutId id="2147483673" r:id="rId3"/>
    <p:sldLayoutId id="2147483672" r:id="rId4"/>
    <p:sldLayoutId id="2147483713" r:id="rId5"/>
    <p:sldLayoutId id="2147483724" r:id="rId6"/>
    <p:sldLayoutId id="2147483725" r:id="rId7"/>
    <p:sldLayoutId id="2147483726" r:id="rId8"/>
    <p:sldLayoutId id="2147483667" r:id="rId9"/>
    <p:sldLayoutId id="2147483689" r:id="rId10"/>
    <p:sldLayoutId id="2147483715" r:id="rId11"/>
    <p:sldLayoutId id="2147483729" r:id="rId12"/>
    <p:sldLayoutId id="2147483731" r:id="rId13"/>
    <p:sldLayoutId id="2147483732" r:id="rId14"/>
    <p:sldLayoutId id="2147483733"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180" userDrawn="1">
          <p15:clr>
            <a:srgbClr val="F26B43"/>
          </p15:clr>
        </p15:guide>
        <p15:guide id="4" pos="55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1.xml"/><Relationship Id="rId7" Type="http://schemas.openxmlformats.org/officeDocument/2006/relationships/image" Target="../media/image32.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36.png"/><Relationship Id="rId5" Type="http://schemas.openxmlformats.org/officeDocument/2006/relationships/image" Target="../media/image30.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37.png"/><Relationship Id="rId5" Type="http://schemas.openxmlformats.org/officeDocument/2006/relationships/image" Target="../media/image30.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dell.com/support/kbdoc/000182609"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C2411A33-6E29-4574-ACE7-4758B662576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700"/>
                    </a14:imgEffect>
                    <a14:imgEffect>
                      <a14:saturation sat="48000"/>
                    </a14:imgEffect>
                  </a14:imgLayer>
                </a14:imgProps>
              </a:ext>
              <a:ext uri="{28A0092B-C50C-407E-A947-70E740481C1C}">
                <a14:useLocalDpi xmlns:a14="http://schemas.microsoft.com/office/drawing/2010/main" val="0"/>
              </a:ext>
            </a:extLst>
          </a:blip>
          <a:srcRect/>
          <a:stretch>
            <a:fillRect/>
          </a:stretch>
        </p:blipFill>
        <p:spPr bwMode="auto">
          <a:xfrm>
            <a:off x="0" y="184727"/>
            <a:ext cx="9144000" cy="410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a:extLst>
              <a:ext uri="{FF2B5EF4-FFF2-40B4-BE49-F238E27FC236}">
                <a16:creationId xmlns:a16="http://schemas.microsoft.com/office/drawing/2014/main" id="{674A50C6-FDAF-4C45-B7C6-B0DE2B1F0379}"/>
              </a:ext>
            </a:extLst>
          </p:cNvPr>
          <p:cNvSpPr>
            <a:spLocks noGrp="1"/>
          </p:cNvSpPr>
          <p:nvPr>
            <p:ph type="ctrTitle"/>
          </p:nvPr>
        </p:nvSpPr>
        <p:spPr>
          <a:xfrm>
            <a:off x="300181" y="259356"/>
            <a:ext cx="3408219" cy="2215991"/>
          </a:xfrm>
        </p:spPr>
        <p:txBody>
          <a:bodyPr/>
          <a:lstStyle/>
          <a:p>
            <a:r>
              <a:rPr lang="en-US" altLang="en-US" sz="4000" b="1" dirty="0">
                <a:solidFill>
                  <a:schemeClr val="tx1">
                    <a:lumMod val="50000"/>
                    <a:lumOff val="50000"/>
                  </a:schemeClr>
                </a:solidFill>
              </a:rPr>
              <a:t>Avamar </a:t>
            </a:r>
            <a:br>
              <a:rPr lang="en-US" altLang="en-US" sz="4000" b="1" dirty="0">
                <a:solidFill>
                  <a:schemeClr val="tx1">
                    <a:lumMod val="50000"/>
                    <a:lumOff val="50000"/>
                  </a:schemeClr>
                </a:solidFill>
              </a:rPr>
            </a:br>
            <a:r>
              <a:rPr lang="en-US" altLang="en-US" sz="4000" b="1" dirty="0">
                <a:solidFill>
                  <a:schemeClr val="tx1">
                    <a:lumMod val="50000"/>
                    <a:lumOff val="50000"/>
                  </a:schemeClr>
                </a:solidFill>
              </a:rPr>
              <a:t>Data</a:t>
            </a:r>
            <a:br>
              <a:rPr lang="en-US" altLang="en-US" sz="4000" b="1" dirty="0">
                <a:solidFill>
                  <a:schemeClr val="tx1">
                    <a:lumMod val="50000"/>
                    <a:lumOff val="50000"/>
                  </a:schemeClr>
                </a:solidFill>
              </a:rPr>
            </a:br>
            <a:r>
              <a:rPr lang="en-US" altLang="en-US" sz="4000" b="1" dirty="0">
                <a:solidFill>
                  <a:schemeClr val="tx1">
                    <a:lumMod val="50000"/>
                    <a:lumOff val="50000"/>
                  </a:schemeClr>
                </a:solidFill>
              </a:rPr>
              <a:t>Migration</a:t>
            </a:r>
            <a:br>
              <a:rPr lang="en-US" altLang="en-US" sz="4000" b="1" dirty="0">
                <a:solidFill>
                  <a:schemeClr val="tx1">
                    <a:lumMod val="50000"/>
                    <a:lumOff val="50000"/>
                  </a:schemeClr>
                </a:solidFill>
              </a:rPr>
            </a:br>
            <a:r>
              <a:rPr lang="en-US" altLang="en-US" sz="3600" b="1" dirty="0">
                <a:solidFill>
                  <a:schemeClr val="tx1">
                    <a:lumMod val="50000"/>
                    <a:lumOff val="50000"/>
                  </a:schemeClr>
                </a:solidFill>
              </a:rPr>
              <a:t>En</a:t>
            </a:r>
            <a:r>
              <a:rPr lang="en-US" altLang="en-US" sz="3200" b="1" dirty="0">
                <a:solidFill>
                  <a:schemeClr val="tx1">
                    <a:lumMod val="50000"/>
                    <a:lumOff val="50000"/>
                  </a:schemeClr>
                </a:solidFill>
              </a:rPr>
              <a:t>abler</a:t>
            </a:r>
            <a:r>
              <a:rPr lang="en-US" altLang="en-US" sz="3600" b="1" dirty="0">
                <a:solidFill>
                  <a:schemeClr val="tx1">
                    <a:lumMod val="50000"/>
                    <a:lumOff val="50000"/>
                  </a:schemeClr>
                </a:solidFill>
              </a:rPr>
              <a:t> </a:t>
            </a:r>
            <a:endParaRPr lang="en-US" sz="4000" dirty="0"/>
          </a:p>
        </p:txBody>
      </p:sp>
      <p:pic>
        <p:nvPicPr>
          <p:cNvPr id="9" name="Picture 6">
            <a:extLst>
              <a:ext uri="{FF2B5EF4-FFF2-40B4-BE49-F238E27FC236}">
                <a16:creationId xmlns:a16="http://schemas.microsoft.com/office/drawing/2014/main" id="{CEE26BEF-54B0-4E8F-84B0-D8A50EAA477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2000"/>
                    </a14:imgEffect>
                    <a14:imgEffect>
                      <a14:brightnessContrast bright="-2000" contrast="-20000"/>
                    </a14:imgEffect>
                  </a14:imgLayer>
                </a14:imgProps>
              </a:ext>
              <a:ext uri="{28A0092B-C50C-407E-A947-70E740481C1C}">
                <a14:useLocalDpi xmlns:a14="http://schemas.microsoft.com/office/drawing/2010/main" val="0"/>
              </a:ext>
            </a:extLst>
          </a:blip>
          <a:srcRect/>
          <a:stretch>
            <a:fillRect/>
          </a:stretch>
        </p:blipFill>
        <p:spPr bwMode="auto">
          <a:xfrm>
            <a:off x="235526" y="4412412"/>
            <a:ext cx="710927" cy="54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a:extLst>
              <a:ext uri="{FF2B5EF4-FFF2-40B4-BE49-F238E27FC236}">
                <a16:creationId xmlns:a16="http://schemas.microsoft.com/office/drawing/2014/main" id="{F386B14F-4A5F-40A9-A047-6907AD915A40}"/>
              </a:ext>
            </a:extLst>
          </p:cNvPr>
          <p:cNvSpPr txBox="1">
            <a:spLocks/>
          </p:cNvSpPr>
          <p:nvPr/>
        </p:nvSpPr>
        <p:spPr bwMode="auto">
          <a:xfrm>
            <a:off x="1086860" y="4773829"/>
            <a:ext cx="3224003" cy="18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20000"/>
              </a:spcBef>
              <a:buClr>
                <a:srgbClr val="2C95DD"/>
              </a:buClr>
              <a:buFont typeface="Arial" charset="0"/>
              <a:buNone/>
            </a:pPr>
            <a:r>
              <a:rPr lang="en-US" altLang="en-US" sz="1200" dirty="0">
                <a:solidFill>
                  <a:schemeClr val="bg2"/>
                </a:solidFill>
              </a:rPr>
              <a:t>Adam Kirkpatrick – Last Update March 1, 2022</a:t>
            </a:r>
          </a:p>
        </p:txBody>
      </p:sp>
    </p:spTree>
    <p:extLst>
      <p:ext uri="{BB962C8B-B14F-4D97-AF65-F5344CB8AC3E}">
        <p14:creationId xmlns:p14="http://schemas.microsoft.com/office/powerpoint/2010/main" val="208492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6" y="346473"/>
            <a:ext cx="5775722" cy="373949"/>
          </a:xfrm>
        </p:spPr>
        <p:txBody>
          <a:bodyPr/>
          <a:lstStyle/>
          <a:p>
            <a:pPr algn="ctr">
              <a:defRPr/>
            </a:pPr>
            <a:r>
              <a:rPr lang="en-US" sz="1800" b="1" dirty="0">
                <a:solidFill>
                  <a:schemeClr val="bg1">
                    <a:lumMod val="50000"/>
                  </a:schemeClr>
                </a:solidFill>
              </a:rPr>
              <a:t>Tape Application Recovery UI View</a:t>
            </a:r>
            <a:br>
              <a:rPr lang="en-US" sz="1800" b="1" dirty="0">
                <a:solidFill>
                  <a:schemeClr val="bg1">
                    <a:lumMod val="50000"/>
                  </a:schemeClr>
                </a:solidFill>
              </a:rPr>
            </a:br>
            <a:r>
              <a:rPr lang="en-US" sz="900" b="1" dirty="0">
                <a:solidFill>
                  <a:schemeClr val="bg1">
                    <a:lumMod val="50000"/>
                  </a:schemeClr>
                </a:solidFill>
              </a:rPr>
              <a:t>(Networker  shown) </a:t>
            </a:r>
          </a:p>
        </p:txBody>
      </p:sp>
      <p:sp>
        <p:nvSpPr>
          <p:cNvPr id="4" name="TextBox 3"/>
          <p:cNvSpPr txBox="1"/>
          <p:nvPr/>
        </p:nvSpPr>
        <p:spPr>
          <a:xfrm>
            <a:off x="6069046" y="1361993"/>
            <a:ext cx="2372989" cy="2279535"/>
          </a:xfrm>
          <a:prstGeom prst="rect">
            <a:avLst/>
          </a:prstGeom>
          <a:noFill/>
        </p:spPr>
        <p:txBody>
          <a:bodyPr wrap="square">
            <a:spAutoFit/>
          </a:bodyPr>
          <a:lstStyle/>
          <a:p>
            <a:pPr>
              <a:defRPr/>
            </a:pPr>
            <a:r>
              <a:rPr lang="en-US" sz="825" b="1" dirty="0">
                <a:solidFill>
                  <a:schemeClr val="bg1">
                    <a:lumMod val="50000"/>
                  </a:schemeClr>
                </a:solidFill>
              </a:rPr>
              <a:t>BYDATE = </a:t>
            </a:r>
            <a:r>
              <a:rPr lang="en-US" sz="825" dirty="0">
                <a:solidFill>
                  <a:srgbClr val="FF0000"/>
                </a:solidFill>
              </a:rPr>
              <a:t>Non-Incremental</a:t>
            </a:r>
          </a:p>
          <a:p>
            <a:pPr marL="214313" indent="-214313">
              <a:buClr>
                <a:schemeClr val="tx2"/>
              </a:buClr>
              <a:buFont typeface="Wingdings" panose="05000000000000000000" pitchFamily="2" charset="2"/>
              <a:buChar char="q"/>
              <a:defRPr/>
            </a:pPr>
            <a:r>
              <a:rPr lang="en-US" sz="825" dirty="0">
                <a:solidFill>
                  <a:schemeClr val="tx1">
                    <a:lumMod val="65000"/>
                    <a:lumOff val="35000"/>
                  </a:schemeClr>
                </a:solidFill>
              </a:rPr>
              <a:t>Its point-in-time folder represents its original Avamar backup timestamp</a:t>
            </a:r>
          </a:p>
          <a:p>
            <a:pPr>
              <a:buClr>
                <a:schemeClr val="tx2"/>
              </a:buClr>
              <a:defRPr/>
            </a:pPr>
            <a:endParaRPr lang="en-US" sz="825" dirty="0">
              <a:solidFill>
                <a:schemeClr val="tx1">
                  <a:lumMod val="65000"/>
                  <a:lumOff val="35000"/>
                </a:schemeClr>
              </a:solidFill>
            </a:endParaRPr>
          </a:p>
          <a:p>
            <a:pPr>
              <a:defRPr/>
            </a:pPr>
            <a:r>
              <a:rPr lang="en-US" sz="825" b="1" dirty="0">
                <a:solidFill>
                  <a:schemeClr val="bg1">
                    <a:lumMod val="50000"/>
                  </a:schemeClr>
                </a:solidFill>
              </a:rPr>
              <a:t>INCREMENTAL</a:t>
            </a:r>
            <a:r>
              <a:rPr lang="en-US" sz="825" dirty="0">
                <a:solidFill>
                  <a:srgbClr val="FF0000"/>
                </a:solidFill>
              </a:rPr>
              <a:t> = Incremental</a:t>
            </a:r>
          </a:p>
          <a:p>
            <a:pPr marL="214313" indent="-214313">
              <a:buClr>
                <a:schemeClr val="tx2"/>
              </a:buClr>
              <a:buFont typeface="Wingdings" panose="05000000000000000000" pitchFamily="2" charset="2"/>
              <a:buChar char="q"/>
              <a:defRPr/>
            </a:pPr>
            <a:r>
              <a:rPr lang="en-US" sz="825" dirty="0">
                <a:solidFill>
                  <a:schemeClr val="tx1">
                    <a:lumMod val="65000"/>
                    <a:lumOff val="35000"/>
                  </a:schemeClr>
                </a:solidFill>
              </a:rPr>
              <a:t>A common destination folder is used, tape export application provides the effective point-in-time reference</a:t>
            </a:r>
          </a:p>
          <a:p>
            <a:pPr>
              <a:buClr>
                <a:schemeClr val="tx2"/>
              </a:buClr>
              <a:defRPr/>
            </a:pPr>
            <a:endParaRPr lang="en-US" sz="825" dirty="0">
              <a:solidFill>
                <a:schemeClr val="tx1">
                  <a:lumMod val="65000"/>
                  <a:lumOff val="35000"/>
                </a:schemeClr>
              </a:solidFill>
            </a:endParaRPr>
          </a:p>
          <a:p>
            <a:pPr>
              <a:defRPr/>
            </a:pPr>
            <a:r>
              <a:rPr lang="en-US" sz="825" b="1" dirty="0">
                <a:solidFill>
                  <a:schemeClr val="bg1">
                    <a:lumMod val="50000"/>
                  </a:schemeClr>
                </a:solidFill>
              </a:rPr>
              <a:t>File Recovery From Tape</a:t>
            </a:r>
          </a:p>
          <a:p>
            <a:pPr marL="171450" indent="-171450">
              <a:buFont typeface="Arial" panose="020B0604020202020204" pitchFamily="34" charset="0"/>
              <a:buChar char="•"/>
              <a:defRPr/>
            </a:pPr>
            <a:r>
              <a:rPr lang="en-US" sz="825" dirty="0">
                <a:solidFill>
                  <a:schemeClr val="tx1">
                    <a:lumMod val="65000"/>
                    <a:lumOff val="35000"/>
                  </a:schemeClr>
                </a:solidFill>
              </a:rPr>
              <a:t>Choose desired backup by date from applicable staging server</a:t>
            </a:r>
          </a:p>
          <a:p>
            <a:pPr marL="171450" indent="-171450">
              <a:buFont typeface="Arial" panose="020B0604020202020204" pitchFamily="34" charset="0"/>
              <a:buChar char="•"/>
              <a:defRPr/>
            </a:pPr>
            <a:r>
              <a:rPr lang="en-US" sz="825" dirty="0">
                <a:solidFill>
                  <a:schemeClr val="tx1">
                    <a:lumMod val="65000"/>
                    <a:lumOff val="35000"/>
                  </a:schemeClr>
                </a:solidFill>
              </a:rPr>
              <a:t>Navigate to staging path and source client folder name</a:t>
            </a:r>
          </a:p>
          <a:p>
            <a:pPr marL="171450" indent="-171450">
              <a:buFont typeface="Arial" panose="020B0604020202020204" pitchFamily="34" charset="0"/>
              <a:buChar char="•"/>
              <a:defRPr/>
            </a:pPr>
            <a:r>
              <a:rPr lang="en-US" sz="825" dirty="0">
                <a:solidFill>
                  <a:schemeClr val="tx1">
                    <a:lumMod val="65000"/>
                    <a:lumOff val="35000"/>
                  </a:schemeClr>
                </a:solidFill>
              </a:rPr>
              <a:t>Mark files/folders to be recovered as a directed recovery from tape</a:t>
            </a:r>
          </a:p>
          <a:p>
            <a:pPr marL="214313" indent="-214313">
              <a:buFont typeface="Wingdings" panose="05000000000000000000" pitchFamily="2" charset="2"/>
              <a:buChar char="q"/>
              <a:defRPr/>
            </a:pPr>
            <a:endParaRPr lang="en-US" sz="1013"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457" y="975838"/>
            <a:ext cx="4522189" cy="339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urved Connector 4"/>
          <p:cNvCxnSpPr>
            <a:cxnSpLocks/>
          </p:cNvCxnSpPr>
          <p:nvPr/>
        </p:nvCxnSpPr>
        <p:spPr>
          <a:xfrm flipV="1">
            <a:off x="2604655" y="1466310"/>
            <a:ext cx="3532909" cy="718090"/>
          </a:xfrm>
          <a:prstGeom prst="curvedConnector3">
            <a:avLst>
              <a:gd name="adj1" fmla="val 50000"/>
            </a:avLst>
          </a:prstGeom>
          <a:ln w="1905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a:cxnSpLocks/>
          </p:cNvCxnSpPr>
          <p:nvPr/>
        </p:nvCxnSpPr>
        <p:spPr>
          <a:xfrm flipV="1">
            <a:off x="2724727" y="2082088"/>
            <a:ext cx="3344320" cy="693439"/>
          </a:xfrm>
          <a:prstGeom prst="curvedConnector3">
            <a:avLst>
              <a:gd name="adj1" fmla="val 50000"/>
            </a:avLst>
          </a:prstGeom>
          <a:ln w="1905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6182" y="1073944"/>
            <a:ext cx="2074069" cy="415498"/>
          </a:xfrm>
          <a:prstGeom prst="rect">
            <a:avLst/>
          </a:prstGeom>
          <a:noFill/>
        </p:spPr>
        <p:txBody>
          <a:bodyPr>
            <a:spAutoFit/>
          </a:bodyPr>
          <a:lstStyle/>
          <a:p>
            <a:pPr>
              <a:defRPr/>
            </a:pPr>
            <a:r>
              <a:rPr lang="en-US" sz="2100" b="1" dirty="0">
                <a:solidFill>
                  <a:schemeClr val="tx1">
                    <a:lumMod val="65000"/>
                    <a:lumOff val="35000"/>
                  </a:schemeClr>
                </a:solidFill>
              </a:rPr>
              <a:t>Questions</a:t>
            </a:r>
            <a:r>
              <a:rPr lang="en-US" sz="1013" b="1" dirty="0">
                <a:solidFill>
                  <a:schemeClr val="tx1">
                    <a:lumMod val="65000"/>
                    <a:lumOff val="35000"/>
                  </a:schemeClr>
                </a:solidFill>
              </a:rPr>
              <a:t>?</a:t>
            </a: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881" y="1966913"/>
            <a:ext cx="1962150" cy="130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ssolve">
                                      <p:cBhvr>
                                        <p:cTn id="7"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3"/>
          <p:cNvGraphicFramePr>
            <a:graphicFrameLocks noChangeAspect="1"/>
          </p:cNvGraphicFramePr>
          <p:nvPr/>
        </p:nvGraphicFramePr>
        <p:xfrm>
          <a:off x="1313260" y="667941"/>
          <a:ext cx="2682478" cy="2074069"/>
        </p:xfrm>
        <a:graphic>
          <a:graphicData uri="http://schemas.openxmlformats.org/presentationml/2006/ole">
            <mc:AlternateContent xmlns:mc="http://schemas.openxmlformats.org/markup-compatibility/2006">
              <mc:Choice xmlns:v="urn:schemas-microsoft-com:vml" Requires="v">
                <p:oleObj spid="_x0000_s1038" name="Visio" r:id="rId4" imgW="9374029" imgH="2134981" progId="Visio.Drawing.11">
                  <p:embed/>
                </p:oleObj>
              </mc:Choice>
              <mc:Fallback>
                <p:oleObj name="Visio" r:id="rId4" imgW="9374029" imgH="2134981" progId="Visio.Drawing.11">
                  <p:embed/>
                  <p:pic>
                    <p:nvPicPr>
                      <p:cNvPr id="1331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260" y="667941"/>
                        <a:ext cx="2682478" cy="207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5" name="Text Box 11"/>
          <p:cNvSpPr txBox="1">
            <a:spLocks noChangeArrowheads="1"/>
          </p:cNvSpPr>
          <p:nvPr/>
        </p:nvSpPr>
        <p:spPr bwMode="auto">
          <a:xfrm>
            <a:off x="1975247" y="1384697"/>
            <a:ext cx="600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50000"/>
              </a:spcBef>
              <a:buClr>
                <a:schemeClr val="tx2"/>
              </a:buClr>
              <a:buFont typeface="Arial" charset="0"/>
              <a:buNone/>
            </a:pPr>
            <a:r>
              <a:rPr lang="en-US" altLang="en-US" sz="1200">
                <a:solidFill>
                  <a:schemeClr val="bg1"/>
                </a:solidFill>
              </a:rPr>
              <a:t>ATO Rocks!</a:t>
            </a:r>
          </a:p>
        </p:txBody>
      </p:sp>
      <p:sp>
        <p:nvSpPr>
          <p:cNvPr id="11268" name="Title 1"/>
          <p:cNvSpPr>
            <a:spLocks noGrp="1"/>
          </p:cNvSpPr>
          <p:nvPr>
            <p:ph type="ctrTitle" idx="4294967295"/>
          </p:nvPr>
        </p:nvSpPr>
        <p:spPr bwMode="auto">
          <a:xfrm>
            <a:off x="2197894" y="94060"/>
            <a:ext cx="4536281" cy="4226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defRPr/>
            </a:pPr>
            <a:r>
              <a:rPr lang="en-US" altLang="en-US" b="1" dirty="0">
                <a:solidFill>
                  <a:schemeClr val="tx1">
                    <a:lumMod val="50000"/>
                    <a:lumOff val="50000"/>
                  </a:schemeClr>
                </a:solidFill>
              </a:rPr>
              <a:t>User Interfaces</a:t>
            </a:r>
            <a:endParaRPr lang="en-US" altLang="en-US" sz="1500" b="1" dirty="0">
              <a:solidFill>
                <a:schemeClr val="tx1">
                  <a:lumMod val="50000"/>
                  <a:lumOff val="50000"/>
                </a:schemeClr>
              </a:solidFill>
            </a:endParaRPr>
          </a:p>
        </p:txBody>
      </p:sp>
      <p:sp>
        <p:nvSpPr>
          <p:cNvPr id="13317" name="Oval 5"/>
          <p:cNvSpPr>
            <a:spLocks noChangeArrowheads="1"/>
          </p:cNvSpPr>
          <p:nvPr/>
        </p:nvSpPr>
        <p:spPr bwMode="auto">
          <a:xfrm>
            <a:off x="5838825" y="2196704"/>
            <a:ext cx="633413" cy="258365"/>
          </a:xfrm>
          <a:prstGeom prst="ellipse">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20000"/>
              </a:spcBef>
              <a:buClr>
                <a:schemeClr val="tx2"/>
              </a:buClr>
              <a:buFont typeface="Arial" charset="0"/>
              <a:buNone/>
            </a:pPr>
            <a:endParaRPr lang="en-US" altLang="en-US" sz="1200"/>
          </a:p>
        </p:txBody>
      </p:sp>
      <p:sp>
        <p:nvSpPr>
          <p:cNvPr id="13318" name="Line 6"/>
          <p:cNvSpPr>
            <a:spLocks noChangeShapeType="1"/>
          </p:cNvSpPr>
          <p:nvPr/>
        </p:nvSpPr>
        <p:spPr bwMode="auto">
          <a:xfrm>
            <a:off x="6530578" y="2340769"/>
            <a:ext cx="432197" cy="0"/>
          </a:xfrm>
          <a:prstGeom prst="line">
            <a:avLst/>
          </a:prstGeom>
          <a:noFill/>
          <a:ln w="9525">
            <a:solidFill>
              <a:schemeClr val="bg1"/>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sz="1013"/>
          </a:p>
        </p:txBody>
      </p:sp>
      <p:sp>
        <p:nvSpPr>
          <p:cNvPr id="13319" name="Rectangle 9"/>
          <p:cNvSpPr>
            <a:spLocks noChangeArrowheads="1"/>
          </p:cNvSpPr>
          <p:nvPr/>
        </p:nvSpPr>
        <p:spPr bwMode="auto">
          <a:xfrm>
            <a:off x="5176838" y="1102519"/>
            <a:ext cx="1699022" cy="132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20000"/>
              </a:spcBef>
              <a:buClr>
                <a:schemeClr val="tx2"/>
              </a:buClr>
              <a:buFont typeface="Arial" charset="0"/>
              <a:buNone/>
            </a:pPr>
            <a:endParaRPr lang="en-US" altLang="en-US" sz="1200"/>
          </a:p>
        </p:txBody>
      </p:sp>
      <p:sp>
        <p:nvSpPr>
          <p:cNvPr id="11272" name="Text Box 10"/>
          <p:cNvSpPr txBox="1">
            <a:spLocks noChangeArrowheads="1"/>
          </p:cNvSpPr>
          <p:nvPr/>
        </p:nvSpPr>
        <p:spPr bwMode="auto">
          <a:xfrm>
            <a:off x="4795270" y="626269"/>
            <a:ext cx="1944290" cy="16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50000"/>
              </a:spcBef>
              <a:buClr>
                <a:schemeClr val="tx2"/>
              </a:buClr>
              <a:buSzPct val="200000"/>
              <a:defRPr/>
            </a:pPr>
            <a:r>
              <a:rPr lang="en-US" altLang="en-US" sz="1200" dirty="0"/>
              <a:t> CLI</a:t>
            </a:r>
            <a:r>
              <a:rPr lang="en-US" altLang="en-US" sz="1200" b="1" dirty="0">
                <a:solidFill>
                  <a:schemeClr val="bg1">
                    <a:lumMod val="50000"/>
                  </a:schemeClr>
                </a:solidFill>
              </a:rPr>
              <a:t> Interactive Menu UI</a:t>
            </a:r>
          </a:p>
          <a:p>
            <a:pPr eaLnBrk="1" hangingPunct="1">
              <a:spcBef>
                <a:spcPct val="50000"/>
              </a:spcBef>
              <a:buClr>
                <a:schemeClr val="tx2"/>
              </a:buClr>
              <a:buSzPct val="200000"/>
              <a:buFontTx/>
              <a:buChar char="•"/>
              <a:defRPr/>
            </a:pPr>
            <a:r>
              <a:rPr lang="en-US" altLang="en-US" sz="900" dirty="0"/>
              <a:t> </a:t>
            </a:r>
            <a:r>
              <a:rPr lang="en-US" altLang="en-US" sz="900" dirty="0">
                <a:solidFill>
                  <a:schemeClr val="tx1">
                    <a:lumMod val="50000"/>
                    <a:lumOff val="50000"/>
                  </a:schemeClr>
                </a:solidFill>
              </a:rPr>
              <a:t>Interactive Menu Driven</a:t>
            </a:r>
          </a:p>
          <a:p>
            <a:pPr eaLnBrk="1" hangingPunct="1">
              <a:spcBef>
                <a:spcPct val="50000"/>
              </a:spcBef>
              <a:buClr>
                <a:schemeClr val="tx2"/>
              </a:buClr>
              <a:buSzPct val="150000"/>
              <a:buFontTx/>
              <a:buChar char="•"/>
              <a:defRPr/>
            </a:pPr>
            <a:r>
              <a:rPr lang="en-US" altLang="en-US" sz="900" dirty="0">
                <a:solidFill>
                  <a:schemeClr val="tx1">
                    <a:lumMod val="50000"/>
                    <a:lumOff val="50000"/>
                  </a:schemeClr>
                </a:solidFill>
              </a:rPr>
              <a:t> All Functionality Available</a:t>
            </a:r>
          </a:p>
          <a:p>
            <a:pPr eaLnBrk="1" hangingPunct="1">
              <a:spcBef>
                <a:spcPct val="50000"/>
              </a:spcBef>
              <a:buClr>
                <a:schemeClr val="tx2"/>
              </a:buClr>
              <a:buSzPct val="150000"/>
              <a:buFontTx/>
              <a:buChar char="•"/>
              <a:defRPr/>
            </a:pPr>
            <a:r>
              <a:rPr lang="en-US" altLang="en-US" sz="900" dirty="0">
                <a:solidFill>
                  <a:schemeClr val="tx1">
                    <a:lumMod val="50000"/>
                    <a:lumOff val="50000"/>
                  </a:schemeClr>
                </a:solidFill>
              </a:rPr>
              <a:t> Color Coded Displays </a:t>
            </a:r>
          </a:p>
          <a:p>
            <a:pPr eaLnBrk="1" hangingPunct="1">
              <a:spcBef>
                <a:spcPct val="50000"/>
              </a:spcBef>
              <a:buClr>
                <a:schemeClr val="tx2"/>
              </a:buClr>
              <a:buSzPct val="150000"/>
              <a:buFontTx/>
              <a:buChar char="•"/>
              <a:defRPr/>
            </a:pPr>
            <a:r>
              <a:rPr lang="en-US" altLang="en-US" sz="900" dirty="0">
                <a:solidFill>
                  <a:schemeClr val="tx1">
                    <a:lumMod val="50000"/>
                    <a:lumOff val="50000"/>
                  </a:schemeClr>
                </a:solidFill>
              </a:rPr>
              <a:t> Easy Access to Logs</a:t>
            </a:r>
          </a:p>
          <a:p>
            <a:pPr eaLnBrk="1" hangingPunct="1">
              <a:spcBef>
                <a:spcPct val="50000"/>
              </a:spcBef>
              <a:buClr>
                <a:schemeClr val="tx2"/>
              </a:buClr>
              <a:buSzPct val="150000"/>
              <a:buFontTx/>
              <a:buChar char="•"/>
              <a:defRPr/>
            </a:pPr>
            <a:r>
              <a:rPr lang="en-US" altLang="en-US" sz="900" dirty="0">
                <a:solidFill>
                  <a:schemeClr val="tx1">
                    <a:lumMod val="50000"/>
                    <a:lumOff val="50000"/>
                  </a:schemeClr>
                </a:solidFill>
              </a:rPr>
              <a:t> Online Help</a:t>
            </a:r>
          </a:p>
          <a:p>
            <a:pPr eaLnBrk="1" hangingPunct="1">
              <a:spcBef>
                <a:spcPct val="50000"/>
              </a:spcBef>
              <a:buClr>
                <a:schemeClr val="tx2"/>
              </a:buClr>
              <a:buSzPct val="150000"/>
              <a:buFontTx/>
              <a:buChar char="•"/>
              <a:defRPr/>
            </a:pPr>
            <a:r>
              <a:rPr lang="en-US" altLang="en-US" sz="900" dirty="0">
                <a:solidFill>
                  <a:schemeClr val="tx1">
                    <a:lumMod val="50000"/>
                    <a:lumOff val="50000"/>
                  </a:schemeClr>
                </a:solidFill>
              </a:rPr>
              <a:t> Automated Upgrade Process</a:t>
            </a:r>
          </a:p>
          <a:p>
            <a:pPr eaLnBrk="1" hangingPunct="1">
              <a:spcBef>
                <a:spcPct val="50000"/>
              </a:spcBef>
              <a:buClr>
                <a:schemeClr val="tx2"/>
              </a:buClr>
              <a:buSzPct val="150000"/>
              <a:buFontTx/>
              <a:buChar char="•"/>
              <a:defRPr/>
            </a:pPr>
            <a:endParaRPr lang="en-US" altLang="en-US" sz="900" dirty="0">
              <a:solidFill>
                <a:schemeClr val="tx1">
                  <a:lumMod val="50000"/>
                  <a:lumOff val="50000"/>
                </a:schemeClr>
              </a:solidFill>
            </a:endParaRPr>
          </a:p>
        </p:txBody>
      </p:sp>
      <p:sp>
        <p:nvSpPr>
          <p:cNvPr id="12" name="Text Box 10"/>
          <p:cNvSpPr txBox="1">
            <a:spLocks noChangeArrowheads="1"/>
          </p:cNvSpPr>
          <p:nvPr/>
        </p:nvSpPr>
        <p:spPr bwMode="auto">
          <a:xfrm>
            <a:off x="1634018" y="3057978"/>
            <a:ext cx="24270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50000"/>
              </a:spcBef>
              <a:buClr>
                <a:schemeClr val="tx2"/>
              </a:buClr>
              <a:buSzPct val="200000"/>
              <a:defRPr/>
            </a:pPr>
            <a:r>
              <a:rPr lang="en-US" altLang="en-US" sz="1200" dirty="0"/>
              <a:t> </a:t>
            </a:r>
            <a:r>
              <a:rPr lang="en-US" altLang="en-US" sz="1200" b="1" dirty="0">
                <a:solidFill>
                  <a:schemeClr val="bg1">
                    <a:lumMod val="50000"/>
                  </a:schemeClr>
                </a:solidFill>
              </a:rPr>
              <a:t>New            Web based UI</a:t>
            </a:r>
          </a:p>
          <a:p>
            <a:pPr eaLnBrk="1" hangingPunct="1">
              <a:spcBef>
                <a:spcPct val="50000"/>
              </a:spcBef>
              <a:buClr>
                <a:schemeClr val="tx2"/>
              </a:buClr>
              <a:buSzPct val="150000"/>
              <a:buFontTx/>
              <a:buChar char="•"/>
              <a:defRPr/>
            </a:pPr>
            <a:r>
              <a:rPr lang="en-US" altLang="en-US" sz="900" dirty="0">
                <a:solidFill>
                  <a:schemeClr val="tx1">
                    <a:lumMod val="50000"/>
                    <a:lumOff val="50000"/>
                  </a:schemeClr>
                </a:solidFill>
              </a:rPr>
              <a:t> Most Common Functionality Available</a:t>
            </a:r>
          </a:p>
          <a:p>
            <a:pPr eaLnBrk="1" hangingPunct="1">
              <a:spcBef>
                <a:spcPct val="50000"/>
              </a:spcBef>
              <a:buClr>
                <a:schemeClr val="tx2"/>
              </a:buClr>
              <a:buSzPct val="150000"/>
              <a:buFontTx/>
              <a:buChar char="•"/>
              <a:defRPr/>
            </a:pPr>
            <a:r>
              <a:rPr lang="en-US" altLang="en-US" sz="900" dirty="0">
                <a:solidFill>
                  <a:schemeClr val="tx1">
                    <a:lumMod val="50000"/>
                    <a:lumOff val="50000"/>
                  </a:schemeClr>
                </a:solidFill>
              </a:rPr>
              <a:t>Job Policy Setup, Scheduling &amp; Monitoring</a:t>
            </a:r>
          </a:p>
          <a:p>
            <a:pPr eaLnBrk="1" hangingPunct="1">
              <a:spcBef>
                <a:spcPct val="50000"/>
              </a:spcBef>
              <a:buClr>
                <a:schemeClr val="tx2"/>
              </a:buClr>
              <a:buSzPct val="150000"/>
              <a:buFontTx/>
              <a:buChar char="•"/>
              <a:defRPr/>
            </a:pPr>
            <a:r>
              <a:rPr lang="en-US" altLang="en-US" sz="900" dirty="0">
                <a:solidFill>
                  <a:schemeClr val="tx1">
                    <a:lumMod val="50000"/>
                    <a:lumOff val="50000"/>
                  </a:schemeClr>
                </a:solidFill>
              </a:rPr>
              <a:t> Easy Access to Job Logs</a:t>
            </a:r>
          </a:p>
          <a:p>
            <a:pPr eaLnBrk="1" hangingPunct="1">
              <a:spcBef>
                <a:spcPct val="50000"/>
              </a:spcBef>
              <a:buClr>
                <a:schemeClr val="tx2"/>
              </a:buClr>
              <a:buSzPct val="150000"/>
              <a:buFontTx/>
              <a:buChar char="•"/>
              <a:defRPr/>
            </a:pPr>
            <a:r>
              <a:rPr lang="en-US" altLang="en-US" sz="900" dirty="0">
                <a:solidFill>
                  <a:schemeClr val="tx1">
                    <a:lumMod val="50000"/>
                    <a:lumOff val="50000"/>
                  </a:schemeClr>
                </a:solidFill>
              </a:rPr>
              <a:t>Login via MCS authentication</a:t>
            </a:r>
          </a:p>
        </p:txBody>
      </p:sp>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4018" y="2898772"/>
            <a:ext cx="414319" cy="31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D72183E-63C3-40EF-B3A2-396AE336179A}"/>
              </a:ext>
            </a:extLst>
          </p:cNvPr>
          <p:cNvPicPr>
            <a:picLocks noChangeAspect="1"/>
          </p:cNvPicPr>
          <p:nvPr/>
        </p:nvPicPr>
        <p:blipFill>
          <a:blip r:embed="rId7"/>
          <a:stretch>
            <a:fillRect/>
          </a:stretch>
        </p:blipFill>
        <p:spPr>
          <a:xfrm>
            <a:off x="4716019" y="2333098"/>
            <a:ext cx="2340460" cy="2030596"/>
          </a:xfrm>
          <a:prstGeom prst="rect">
            <a:avLst/>
          </a:prstGeom>
        </p:spPr>
      </p:pic>
      <p:pic>
        <p:nvPicPr>
          <p:cNvPr id="5" name="Picture 4">
            <a:extLst>
              <a:ext uri="{FF2B5EF4-FFF2-40B4-BE49-F238E27FC236}">
                <a16:creationId xmlns:a16="http://schemas.microsoft.com/office/drawing/2014/main" id="{7CD46EA5-D5BF-45C2-8FE5-3AE6E65E58CB}"/>
              </a:ext>
            </a:extLst>
          </p:cNvPr>
          <p:cNvPicPr>
            <a:picLocks noChangeAspect="1"/>
          </p:cNvPicPr>
          <p:nvPr/>
        </p:nvPicPr>
        <p:blipFill>
          <a:blip r:embed="rId8"/>
          <a:stretch>
            <a:fillRect/>
          </a:stretch>
        </p:blipFill>
        <p:spPr>
          <a:xfrm>
            <a:off x="1468862" y="793019"/>
            <a:ext cx="2366763" cy="150107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7355"/>
                                        </p:tgtEl>
                                        <p:attrNameLst>
                                          <p:attrName>style.visibility</p:attrName>
                                        </p:attrNameLst>
                                      </p:cBhvr>
                                      <p:to>
                                        <p:strVal val="visible"/>
                                      </p:to>
                                    </p:set>
                                    <p:animEffect transition="in" filter="dissolve">
                                      <p:cBhvr>
                                        <p:cTn id="7" dur="500"/>
                                        <p:tgtEl>
                                          <p:spTgt spid="57355"/>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a:off x="1639260" y="2643224"/>
            <a:ext cx="1495621" cy="1010058"/>
          </a:xfrm>
          <a:prstGeom prst="snipRoundRect">
            <a:avLst/>
          </a:prstGeom>
          <a:no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Snip and Round Single Corner Rectangle 4"/>
          <p:cNvSpPr/>
          <p:nvPr/>
        </p:nvSpPr>
        <p:spPr>
          <a:xfrm>
            <a:off x="1705012" y="2837600"/>
            <a:ext cx="1491302" cy="878719"/>
          </a:xfrm>
          <a:prstGeom prst="snipRoundRect">
            <a:avLst/>
          </a:prstGeom>
          <a:no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Snip and Round Single Corner Rectangle 6"/>
          <p:cNvSpPr/>
          <p:nvPr/>
        </p:nvSpPr>
        <p:spPr>
          <a:xfrm>
            <a:off x="1228625" y="2636112"/>
            <a:ext cx="1773560" cy="964338"/>
          </a:xfrm>
          <a:prstGeom prst="snipRoundRect">
            <a:avLst/>
          </a:prstGeom>
          <a:solidFill>
            <a:schemeClr val="tx2">
              <a:lumMod val="20000"/>
              <a:lumOff val="80000"/>
            </a:schemeClr>
          </a:solidFill>
          <a:ln w="9525">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TextBox 2"/>
          <p:cNvSpPr txBox="1"/>
          <p:nvPr/>
        </p:nvSpPr>
        <p:spPr>
          <a:xfrm>
            <a:off x="1298897" y="2680439"/>
            <a:ext cx="1511952" cy="837089"/>
          </a:xfrm>
          <a:prstGeom prst="rect">
            <a:avLst/>
          </a:prstGeom>
          <a:noFill/>
        </p:spPr>
        <p:txBody>
          <a:bodyPr wrap="none" rtlCol="0">
            <a:spAutoFit/>
          </a:bodyPr>
          <a:lstStyle/>
          <a:p>
            <a:r>
              <a:rPr lang="en-US" sz="900" b="1" dirty="0"/>
              <a:t>Client Group Definitions</a:t>
            </a:r>
          </a:p>
          <a:p>
            <a:r>
              <a:rPr lang="en-US" sz="788" dirty="0"/>
              <a:t>Group-Name</a:t>
            </a:r>
          </a:p>
          <a:p>
            <a:r>
              <a:rPr lang="en-US" sz="788" dirty="0"/>
              <a:t>Client domain/name</a:t>
            </a:r>
          </a:p>
          <a:p>
            <a:r>
              <a:rPr lang="en-US" sz="788" dirty="0"/>
              <a:t>Staging Path</a:t>
            </a:r>
          </a:p>
          <a:p>
            <a:r>
              <a:rPr lang="en-US" sz="788" dirty="0"/>
              <a:t>Tape-Export-Policy</a:t>
            </a:r>
          </a:p>
          <a:p>
            <a:r>
              <a:rPr lang="en-US" sz="788" dirty="0"/>
              <a:t>Staging Server OS type</a:t>
            </a:r>
          </a:p>
        </p:txBody>
      </p:sp>
      <p:sp>
        <p:nvSpPr>
          <p:cNvPr id="10" name="Snip and Round Single Corner Rectangle 9"/>
          <p:cNvSpPr/>
          <p:nvPr/>
        </p:nvSpPr>
        <p:spPr>
          <a:xfrm>
            <a:off x="1520758" y="1192323"/>
            <a:ext cx="1569815" cy="881007"/>
          </a:xfrm>
          <a:prstGeom prst="snipRoundRect">
            <a:avLst/>
          </a:prstGeom>
          <a:no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Snip and Round Single Corner Rectangle 12"/>
          <p:cNvSpPr/>
          <p:nvPr/>
        </p:nvSpPr>
        <p:spPr>
          <a:xfrm>
            <a:off x="1602164" y="1147990"/>
            <a:ext cx="1569815" cy="1009258"/>
          </a:xfrm>
          <a:prstGeom prst="snipRoundRect">
            <a:avLst/>
          </a:prstGeom>
          <a:noFill/>
          <a:ln w="63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Snip and Round Single Corner Rectangle 8"/>
          <p:cNvSpPr/>
          <p:nvPr/>
        </p:nvSpPr>
        <p:spPr>
          <a:xfrm>
            <a:off x="1173018" y="950668"/>
            <a:ext cx="1814684" cy="1081182"/>
          </a:xfrm>
          <a:prstGeom prst="snipRoundRect">
            <a:avLst/>
          </a:prstGeom>
          <a:solidFill>
            <a:srgbClr val="FFFF99"/>
          </a:solidFill>
          <a:ln w="9525">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TextBox 7"/>
          <p:cNvSpPr txBox="1"/>
          <p:nvPr/>
        </p:nvSpPr>
        <p:spPr>
          <a:xfrm>
            <a:off x="1228624" y="922281"/>
            <a:ext cx="1749197" cy="1322093"/>
          </a:xfrm>
          <a:prstGeom prst="rect">
            <a:avLst/>
          </a:prstGeom>
          <a:noFill/>
        </p:spPr>
        <p:txBody>
          <a:bodyPr wrap="none" rtlCol="0">
            <a:spAutoFit/>
          </a:bodyPr>
          <a:lstStyle/>
          <a:p>
            <a:r>
              <a:rPr lang="en-US" sz="900" b="1" dirty="0"/>
              <a:t>Environment File Definitions</a:t>
            </a:r>
          </a:p>
          <a:p>
            <a:r>
              <a:rPr lang="en-US" sz="788" dirty="0"/>
              <a:t>Staging Server Name</a:t>
            </a:r>
          </a:p>
          <a:p>
            <a:r>
              <a:rPr lang="en-US" sz="788" dirty="0"/>
              <a:t>Staging Server Type</a:t>
            </a:r>
          </a:p>
          <a:p>
            <a:r>
              <a:rPr lang="en-US" sz="788" dirty="0"/>
              <a:t>Export Application Name</a:t>
            </a:r>
          </a:p>
          <a:p>
            <a:r>
              <a:rPr lang="en-US" sz="788" dirty="0"/>
              <a:t>Export End-of-Year Month-ID’s</a:t>
            </a:r>
          </a:p>
          <a:p>
            <a:r>
              <a:rPr lang="en-US" sz="788" dirty="0"/>
              <a:t>Mail-Notification Address’s</a:t>
            </a:r>
          </a:p>
          <a:p>
            <a:r>
              <a:rPr lang="en-US" sz="788" dirty="0"/>
              <a:t>ADMe Control variables</a:t>
            </a:r>
          </a:p>
          <a:p>
            <a:r>
              <a:rPr lang="en-US" sz="788" dirty="0"/>
              <a:t>Avamar &amp; Tape Binary paths</a:t>
            </a:r>
          </a:p>
          <a:p>
            <a:endParaRPr lang="en-US" sz="788" dirty="0"/>
          </a:p>
          <a:p>
            <a:endParaRPr lang="en-US" sz="788" dirty="0"/>
          </a:p>
        </p:txBody>
      </p:sp>
      <p:sp>
        <p:nvSpPr>
          <p:cNvPr id="16" name="Flowchart: Alternate Process 15"/>
          <p:cNvSpPr/>
          <p:nvPr/>
        </p:nvSpPr>
        <p:spPr>
          <a:xfrm>
            <a:off x="4343400" y="1716841"/>
            <a:ext cx="1543050" cy="981801"/>
          </a:xfrm>
          <a:prstGeom prst="flowChartAlternateProcess">
            <a:avLst/>
          </a:prstGeom>
          <a:solidFill>
            <a:schemeClr val="accent2">
              <a:lumMod val="40000"/>
              <a:lumOff val="60000"/>
            </a:schemeClr>
          </a:solidFill>
          <a:ln w="12700">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TextBox 18"/>
          <p:cNvSpPr txBox="1"/>
          <p:nvPr/>
        </p:nvSpPr>
        <p:spPr>
          <a:xfrm>
            <a:off x="4429125" y="1773248"/>
            <a:ext cx="1371600" cy="892552"/>
          </a:xfrm>
          <a:prstGeom prst="rect">
            <a:avLst/>
          </a:prstGeom>
          <a:noFill/>
        </p:spPr>
        <p:txBody>
          <a:bodyPr wrap="square" rtlCol="0">
            <a:spAutoFit/>
          </a:bodyPr>
          <a:lstStyle/>
          <a:p>
            <a:r>
              <a:rPr lang="en-US" sz="900" b="1" dirty="0"/>
              <a:t>Job Policy Definitions</a:t>
            </a:r>
          </a:p>
          <a:p>
            <a:endParaRPr lang="en-US" sz="600" dirty="0"/>
          </a:p>
          <a:p>
            <a:r>
              <a:rPr lang="en-US" sz="700" dirty="0"/>
              <a:t>Environment-File-Number</a:t>
            </a:r>
          </a:p>
          <a:p>
            <a:r>
              <a:rPr lang="en-US" sz="700" dirty="0"/>
              <a:t>Client-Group-Name</a:t>
            </a:r>
          </a:p>
          <a:p>
            <a:r>
              <a:rPr lang="en-US" sz="700" dirty="0"/>
              <a:t>Backup Selection Criteria</a:t>
            </a:r>
          </a:p>
          <a:p>
            <a:r>
              <a:rPr lang="en-US" sz="700" dirty="0"/>
              <a:t>Backup Migration Criteria</a:t>
            </a:r>
          </a:p>
        </p:txBody>
      </p:sp>
      <p:sp>
        <p:nvSpPr>
          <p:cNvPr id="21" name="Right Arrow 20"/>
          <p:cNvSpPr/>
          <p:nvPr/>
        </p:nvSpPr>
        <p:spPr>
          <a:xfrm rot="20044789">
            <a:off x="3087553" y="2379623"/>
            <a:ext cx="1282935" cy="232338"/>
          </a:xfrm>
          <a:prstGeom prst="rightArrow">
            <a:avLst/>
          </a:prstGeom>
          <a:solidFill>
            <a:schemeClr val="bg1">
              <a:lumMod val="75000"/>
            </a:schemeClr>
          </a:solidFill>
          <a:ln w="12700">
            <a:solidFill>
              <a:schemeClr val="bg1">
                <a:lumMod val="8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TextBox 27"/>
          <p:cNvSpPr txBox="1"/>
          <p:nvPr/>
        </p:nvSpPr>
        <p:spPr>
          <a:xfrm>
            <a:off x="1082008" y="105202"/>
            <a:ext cx="2737310" cy="825291"/>
          </a:xfrm>
          <a:prstGeom prst="rect">
            <a:avLst/>
          </a:prstGeom>
          <a:noFill/>
        </p:spPr>
        <p:txBody>
          <a:bodyPr wrap="square" rtlCol="0">
            <a:spAutoFit/>
          </a:bodyPr>
          <a:lstStyle/>
          <a:p>
            <a:r>
              <a:rPr lang="en-US" sz="1013" dirty="0"/>
              <a:t>Step-1</a:t>
            </a:r>
          </a:p>
          <a:p>
            <a:pPr algn="just"/>
            <a:r>
              <a:rPr lang="en-US" sz="750" dirty="0"/>
              <a:t>Establish environment files which define the staging server names or staging thread name where you intended to stage your backup data to.  These can be shared  by different client groups  and job policies or they can be dedicated if appropriate.</a:t>
            </a:r>
          </a:p>
        </p:txBody>
      </p:sp>
      <p:sp>
        <p:nvSpPr>
          <p:cNvPr id="29" name="TextBox 28"/>
          <p:cNvSpPr txBox="1"/>
          <p:nvPr/>
        </p:nvSpPr>
        <p:spPr>
          <a:xfrm>
            <a:off x="6686550" y="1905645"/>
            <a:ext cx="800100" cy="404085"/>
          </a:xfrm>
          <a:prstGeom prst="rect">
            <a:avLst/>
          </a:prstGeom>
          <a:noFill/>
        </p:spPr>
        <p:txBody>
          <a:bodyPr wrap="square" rtlCol="0">
            <a:spAutoFit/>
          </a:bodyPr>
          <a:lstStyle/>
          <a:p>
            <a:r>
              <a:rPr lang="en-US" sz="1013" dirty="0"/>
              <a:t>Execute the Job</a:t>
            </a:r>
          </a:p>
        </p:txBody>
      </p:sp>
      <p:sp>
        <p:nvSpPr>
          <p:cNvPr id="33" name="Right Arrow 32"/>
          <p:cNvSpPr/>
          <p:nvPr/>
        </p:nvSpPr>
        <p:spPr>
          <a:xfrm>
            <a:off x="5994861" y="2031850"/>
            <a:ext cx="691689" cy="232338"/>
          </a:xfrm>
          <a:prstGeom prst="rightArrow">
            <a:avLst/>
          </a:prstGeom>
          <a:solidFill>
            <a:schemeClr val="bg1">
              <a:lumMod val="75000"/>
            </a:schemeClr>
          </a:solidFill>
          <a:ln w="12700">
            <a:solidFill>
              <a:schemeClr val="bg1">
                <a:lumMod val="8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4" name="Right Arrow 33"/>
          <p:cNvSpPr/>
          <p:nvPr/>
        </p:nvSpPr>
        <p:spPr>
          <a:xfrm rot="1094563">
            <a:off x="3176237" y="1675133"/>
            <a:ext cx="1157478" cy="232338"/>
          </a:xfrm>
          <a:prstGeom prst="rightArrow">
            <a:avLst/>
          </a:prstGeom>
          <a:solidFill>
            <a:schemeClr val="bg1">
              <a:lumMod val="75000"/>
            </a:schemeClr>
          </a:solidFill>
          <a:ln w="12700">
            <a:solidFill>
              <a:schemeClr val="bg1">
                <a:lumMod val="8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5" name="TextBox 34"/>
          <p:cNvSpPr txBox="1"/>
          <p:nvPr/>
        </p:nvSpPr>
        <p:spPr>
          <a:xfrm>
            <a:off x="1124105" y="3689541"/>
            <a:ext cx="3256779" cy="709874"/>
          </a:xfrm>
          <a:prstGeom prst="rect">
            <a:avLst/>
          </a:prstGeom>
          <a:noFill/>
        </p:spPr>
        <p:txBody>
          <a:bodyPr wrap="square" rtlCol="0">
            <a:spAutoFit/>
          </a:bodyPr>
          <a:lstStyle/>
          <a:p>
            <a:r>
              <a:rPr lang="en-US" sz="1013" dirty="0"/>
              <a:t>Step-2</a:t>
            </a:r>
          </a:p>
          <a:p>
            <a:pPr algn="just"/>
            <a:r>
              <a:rPr lang="en-US" sz="750" dirty="0"/>
              <a:t>Establish client group(s) by giving it a name and adding the desired clients to it. A client group can  contain any number of clients, but their aggregate size must not exceed its defined target staging path. Client groups are assigned to a job policy definition to be acted on.</a:t>
            </a:r>
          </a:p>
        </p:txBody>
      </p:sp>
      <p:sp>
        <p:nvSpPr>
          <p:cNvPr id="36" name="TextBox 35"/>
          <p:cNvSpPr txBox="1"/>
          <p:nvPr/>
        </p:nvSpPr>
        <p:spPr>
          <a:xfrm>
            <a:off x="4340993" y="1099022"/>
            <a:ext cx="3155510" cy="594458"/>
          </a:xfrm>
          <a:prstGeom prst="rect">
            <a:avLst/>
          </a:prstGeom>
          <a:noFill/>
        </p:spPr>
        <p:txBody>
          <a:bodyPr wrap="square" rtlCol="0">
            <a:spAutoFit/>
          </a:bodyPr>
          <a:lstStyle/>
          <a:p>
            <a:r>
              <a:rPr lang="en-US" sz="1013" dirty="0"/>
              <a:t>Step-3</a:t>
            </a:r>
          </a:p>
          <a:p>
            <a:pPr algn="just"/>
            <a:r>
              <a:rPr lang="en-US" sz="750" dirty="0"/>
              <a:t>A Job policy definition references an environment file by its numeric number, a client group name, backup selection and migration criteria customizing the migration process based on user requirements.</a:t>
            </a:r>
          </a:p>
        </p:txBody>
      </p:sp>
      <p:sp>
        <p:nvSpPr>
          <p:cNvPr id="4" name="TextBox 3"/>
          <p:cNvSpPr txBox="1"/>
          <p:nvPr/>
        </p:nvSpPr>
        <p:spPr>
          <a:xfrm>
            <a:off x="4744822" y="203028"/>
            <a:ext cx="3168413" cy="830997"/>
          </a:xfrm>
          <a:prstGeom prst="rect">
            <a:avLst/>
          </a:prstGeom>
          <a:noFill/>
        </p:spPr>
        <p:txBody>
          <a:bodyPr wrap="square" rtlCol="0">
            <a:spAutoFit/>
          </a:bodyPr>
          <a:lstStyle/>
          <a:p>
            <a:pPr algn="ctr"/>
            <a:r>
              <a:rPr lang="en-US" altLang="en-US" sz="2400" b="1" dirty="0">
                <a:solidFill>
                  <a:schemeClr val="tx1">
                    <a:lumMod val="50000"/>
                    <a:lumOff val="50000"/>
                  </a:schemeClr>
                </a:solidFill>
              </a:rPr>
              <a:t>ADMe Architectural Overview</a:t>
            </a:r>
            <a:endParaRPr lang="en-US" sz="2400" dirty="0"/>
          </a:p>
        </p:txBody>
      </p:sp>
    </p:spTree>
    <p:extLst>
      <p:ext uri="{BB962C8B-B14F-4D97-AF65-F5344CB8AC3E}">
        <p14:creationId xmlns:p14="http://schemas.microsoft.com/office/powerpoint/2010/main" val="1942501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9276" y="327434"/>
            <a:ext cx="3471092" cy="461665"/>
          </a:xfrm>
          <a:prstGeom prst="rect">
            <a:avLst/>
          </a:prstGeom>
          <a:noFill/>
        </p:spPr>
        <p:txBody>
          <a:bodyPr wrap="square" rtlCol="0">
            <a:spAutoFit/>
          </a:bodyPr>
          <a:lstStyle/>
          <a:p>
            <a:r>
              <a:rPr lang="en-US" sz="2400" b="1" dirty="0">
                <a:solidFill>
                  <a:schemeClr val="tx1">
                    <a:lumMod val="50000"/>
                    <a:lumOff val="50000"/>
                  </a:schemeClr>
                </a:solidFill>
              </a:rPr>
              <a:t>Environment Files</a:t>
            </a:r>
          </a:p>
        </p:txBody>
      </p:sp>
      <p:sp>
        <p:nvSpPr>
          <p:cNvPr id="10" name="TextBox 9"/>
          <p:cNvSpPr txBox="1"/>
          <p:nvPr/>
        </p:nvSpPr>
        <p:spPr>
          <a:xfrm>
            <a:off x="4744822" y="2571751"/>
            <a:ext cx="2747963" cy="1315745"/>
          </a:xfrm>
          <a:prstGeom prst="rect">
            <a:avLst/>
          </a:prstGeom>
          <a:solidFill>
            <a:srgbClr val="F4FB93"/>
          </a:solidFill>
        </p:spPr>
        <p:txBody>
          <a:bodyPr wrap="square" rtlCol="0">
            <a:spAutoFit/>
          </a:bodyPr>
          <a:lstStyle/>
          <a:p>
            <a:r>
              <a:rPr lang="en-US" b="1" dirty="0">
                <a:solidFill>
                  <a:schemeClr val="tx1">
                    <a:lumMod val="65000"/>
                    <a:lumOff val="35000"/>
                  </a:schemeClr>
                </a:solidFill>
              </a:rPr>
              <a:t>Tool Bar Functions</a:t>
            </a:r>
          </a:p>
          <a:p>
            <a:pPr marL="128588" indent="-128588">
              <a:buFont typeface="Arial" panose="020B0604020202020204" pitchFamily="34" charset="0"/>
              <a:buChar char="•"/>
            </a:pPr>
            <a:r>
              <a:rPr lang="en-US" sz="825" dirty="0">
                <a:solidFill>
                  <a:schemeClr val="tx1">
                    <a:lumMod val="65000"/>
                    <a:lumOff val="35000"/>
                  </a:schemeClr>
                </a:solidFill>
              </a:rPr>
              <a:t>Establish a new Environment file</a:t>
            </a:r>
          </a:p>
          <a:p>
            <a:pPr marL="128588" indent="-128588">
              <a:buFont typeface="Arial" panose="020B0604020202020204" pitchFamily="34" charset="0"/>
              <a:buChar char="•"/>
            </a:pPr>
            <a:r>
              <a:rPr lang="en-US" sz="825" dirty="0">
                <a:solidFill>
                  <a:schemeClr val="tx1">
                    <a:lumMod val="65000"/>
                    <a:lumOff val="35000"/>
                  </a:schemeClr>
                </a:solidFill>
              </a:rPr>
              <a:t>Update an Existing Environment file</a:t>
            </a:r>
          </a:p>
          <a:p>
            <a:pPr marL="128588" indent="-128588">
              <a:buFont typeface="Arial" panose="020B0604020202020204" pitchFamily="34" charset="0"/>
              <a:buChar char="•"/>
            </a:pPr>
            <a:r>
              <a:rPr lang="en-US" sz="825" dirty="0">
                <a:solidFill>
                  <a:schemeClr val="tx1">
                    <a:lumMod val="65000"/>
                    <a:lumOff val="35000"/>
                  </a:schemeClr>
                </a:solidFill>
              </a:rPr>
              <a:t>Remove an Existing Environment file</a:t>
            </a:r>
          </a:p>
          <a:p>
            <a:pPr marL="128588" indent="-128588">
              <a:buFont typeface="Arial" panose="020B0604020202020204" pitchFamily="34" charset="0"/>
              <a:buChar char="•"/>
            </a:pPr>
            <a:r>
              <a:rPr lang="en-US" sz="825" dirty="0">
                <a:solidFill>
                  <a:schemeClr val="tx1">
                    <a:lumMod val="65000"/>
                    <a:lumOff val="35000"/>
                  </a:schemeClr>
                </a:solidFill>
              </a:rPr>
              <a:t>Save an inline edit change to an Existing Environment file</a:t>
            </a:r>
          </a:p>
          <a:p>
            <a:pPr marL="128588" indent="-128588">
              <a:buFont typeface="Arial" panose="020B0604020202020204" pitchFamily="34" charset="0"/>
              <a:buChar char="•"/>
            </a:pPr>
            <a:r>
              <a:rPr lang="en-US" sz="825" dirty="0">
                <a:solidFill>
                  <a:schemeClr val="tx1">
                    <a:lumMod val="65000"/>
                    <a:lumOff val="35000"/>
                  </a:schemeClr>
                </a:solidFill>
              </a:rPr>
              <a:t>Display and Email an Environment Summary report</a:t>
            </a:r>
          </a:p>
          <a:p>
            <a:pPr marL="128588" indent="-128588">
              <a:buFont typeface="Arial" panose="020B0604020202020204" pitchFamily="34" charset="0"/>
              <a:buChar char="•"/>
            </a:pPr>
            <a:r>
              <a:rPr lang="en-US" sz="825" dirty="0">
                <a:solidFill>
                  <a:schemeClr val="tx1">
                    <a:lumMod val="65000"/>
                    <a:lumOff val="35000"/>
                  </a:schemeClr>
                </a:solidFill>
              </a:rPr>
              <a:t>Refresh filters and Environment display contents</a:t>
            </a:r>
          </a:p>
          <a:p>
            <a:pPr marL="128588" indent="-128588">
              <a:buFont typeface="Arial" panose="020B0604020202020204" pitchFamily="34" charset="0"/>
              <a:buChar char="•"/>
            </a:pPr>
            <a:r>
              <a:rPr lang="en-US" sz="825" dirty="0">
                <a:solidFill>
                  <a:schemeClr val="tx1">
                    <a:lumMod val="65000"/>
                    <a:lumOff val="35000"/>
                  </a:schemeClr>
                </a:solidFill>
              </a:rPr>
              <a:t>Help information</a:t>
            </a:r>
            <a:endParaRPr lang="en-US" sz="825" dirty="0"/>
          </a:p>
        </p:txBody>
      </p:sp>
      <p:sp>
        <p:nvSpPr>
          <p:cNvPr id="12" name="TextBox 11"/>
          <p:cNvSpPr txBox="1"/>
          <p:nvPr/>
        </p:nvSpPr>
        <p:spPr>
          <a:xfrm>
            <a:off x="1656716" y="2658162"/>
            <a:ext cx="2571750" cy="1188787"/>
          </a:xfrm>
          <a:prstGeom prst="rect">
            <a:avLst/>
          </a:prstGeom>
          <a:solidFill>
            <a:schemeClr val="accent2">
              <a:lumMod val="40000"/>
              <a:lumOff val="60000"/>
            </a:schemeClr>
          </a:solidFill>
        </p:spPr>
        <p:txBody>
          <a:bodyPr wrap="square" rtlCol="0">
            <a:spAutoFit/>
          </a:bodyPr>
          <a:lstStyle/>
          <a:p>
            <a:r>
              <a:rPr lang="en-US" b="1" dirty="0">
                <a:solidFill>
                  <a:schemeClr val="tx1">
                    <a:lumMod val="65000"/>
                    <a:lumOff val="35000"/>
                  </a:schemeClr>
                </a:solidFill>
              </a:rPr>
              <a:t>Environment File Purpose</a:t>
            </a:r>
          </a:p>
          <a:p>
            <a:pPr marL="128588" indent="-128588">
              <a:buFont typeface="Arial" panose="020B0604020202020204" pitchFamily="34" charset="0"/>
              <a:buChar char="•"/>
            </a:pPr>
            <a:r>
              <a:rPr lang="en-US" sz="825" dirty="0">
                <a:solidFill>
                  <a:schemeClr val="tx1">
                    <a:lumMod val="65000"/>
                    <a:lumOff val="35000"/>
                  </a:schemeClr>
                </a:solidFill>
              </a:rPr>
              <a:t>Defines the physical infrastructure available to ADMe including staging server names &amp; OS type, export tape application, binary paths, temporary workspace</a:t>
            </a:r>
          </a:p>
          <a:p>
            <a:pPr marL="128588" indent="-128588">
              <a:buFont typeface="Arial" panose="020B0604020202020204" pitchFamily="34" charset="0"/>
              <a:buChar char="•"/>
            </a:pPr>
            <a:r>
              <a:rPr lang="en-US" sz="825" dirty="0">
                <a:solidFill>
                  <a:schemeClr val="tx1">
                    <a:lumMod val="65000"/>
                    <a:lumOff val="35000"/>
                  </a:schemeClr>
                </a:solidFill>
              </a:rPr>
              <a:t>Contains several customizable operational variables</a:t>
            </a:r>
          </a:p>
          <a:p>
            <a:pPr marL="128588" indent="-128588">
              <a:buFont typeface="Arial" panose="020B0604020202020204" pitchFamily="34" charset="0"/>
              <a:buChar char="•"/>
            </a:pPr>
            <a:r>
              <a:rPr lang="en-US" sz="825" dirty="0">
                <a:solidFill>
                  <a:schemeClr val="tx1">
                    <a:lumMod val="65000"/>
                    <a:lumOff val="35000"/>
                  </a:schemeClr>
                </a:solidFill>
              </a:rPr>
              <a:t>Defines the mail notification recipients</a:t>
            </a:r>
          </a:p>
        </p:txBody>
      </p:sp>
      <p:pic>
        <p:nvPicPr>
          <p:cNvPr id="2" name="Picture 1">
            <a:extLst>
              <a:ext uri="{FF2B5EF4-FFF2-40B4-BE49-F238E27FC236}">
                <a16:creationId xmlns:a16="http://schemas.microsoft.com/office/drawing/2014/main" id="{47925FFF-1EC3-45BE-B41F-70344E5A1B96}"/>
              </a:ext>
            </a:extLst>
          </p:cNvPr>
          <p:cNvPicPr>
            <a:picLocks noChangeAspect="1"/>
          </p:cNvPicPr>
          <p:nvPr/>
        </p:nvPicPr>
        <p:blipFill>
          <a:blip r:embed="rId3"/>
          <a:stretch>
            <a:fillRect/>
          </a:stretch>
        </p:blipFill>
        <p:spPr>
          <a:xfrm>
            <a:off x="1489999" y="927490"/>
            <a:ext cx="6048788" cy="1728224"/>
          </a:xfrm>
          <a:prstGeom prst="rect">
            <a:avLst/>
          </a:prstGeom>
        </p:spPr>
      </p:pic>
      <p:sp>
        <p:nvSpPr>
          <p:cNvPr id="3" name="Rounded Rectangle 2"/>
          <p:cNvSpPr/>
          <p:nvPr/>
        </p:nvSpPr>
        <p:spPr>
          <a:xfrm>
            <a:off x="5908726" y="1709413"/>
            <a:ext cx="1630061" cy="343870"/>
          </a:xfrm>
          <a:prstGeom prst="round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Bent Arrow 4"/>
          <p:cNvSpPr/>
          <p:nvPr/>
        </p:nvSpPr>
        <p:spPr>
          <a:xfrm rot="16200000" flipV="1">
            <a:off x="6533304" y="2205675"/>
            <a:ext cx="604879" cy="552568"/>
          </a:xfrm>
          <a:prstGeom prst="bentArrow">
            <a:avLst>
              <a:gd name="adj1" fmla="val 25000"/>
              <a:gd name="adj2" fmla="val 27408"/>
              <a:gd name="adj3" fmla="val 25000"/>
              <a:gd name="adj4" fmla="val 43750"/>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Tree>
    <p:extLst>
      <p:ext uri="{BB962C8B-B14F-4D97-AF65-F5344CB8AC3E}">
        <p14:creationId xmlns:p14="http://schemas.microsoft.com/office/powerpoint/2010/main" val="173285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88" y="785538"/>
            <a:ext cx="4443413" cy="245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54999" y="336885"/>
            <a:ext cx="4626274" cy="461665"/>
          </a:xfrm>
          <a:prstGeom prst="rect">
            <a:avLst/>
          </a:prstGeom>
          <a:noFill/>
        </p:spPr>
        <p:txBody>
          <a:bodyPr wrap="square" rtlCol="0">
            <a:spAutoFit/>
          </a:bodyPr>
          <a:lstStyle/>
          <a:p>
            <a:r>
              <a:rPr lang="en-US" sz="2400" b="1" dirty="0">
                <a:solidFill>
                  <a:schemeClr val="bg2">
                    <a:lumMod val="60000"/>
                    <a:lumOff val="40000"/>
                  </a:schemeClr>
                </a:solidFill>
              </a:rPr>
              <a:t>Environment File Creation</a:t>
            </a:r>
          </a:p>
        </p:txBody>
      </p:sp>
      <p:sp>
        <p:nvSpPr>
          <p:cNvPr id="3" name="TextBox 2"/>
          <p:cNvSpPr txBox="1"/>
          <p:nvPr/>
        </p:nvSpPr>
        <p:spPr>
          <a:xfrm>
            <a:off x="2317788" y="3480963"/>
            <a:ext cx="4443413" cy="837089"/>
          </a:xfrm>
          <a:prstGeom prst="rect">
            <a:avLst/>
          </a:prstGeom>
          <a:solidFill>
            <a:schemeClr val="accent2">
              <a:lumMod val="40000"/>
              <a:lumOff val="60000"/>
            </a:schemeClr>
          </a:solidFill>
        </p:spPr>
        <p:txBody>
          <a:bodyPr wrap="square" rtlCol="0">
            <a:spAutoFit/>
          </a:bodyPr>
          <a:lstStyle/>
          <a:p>
            <a:pPr marL="128588" indent="-128588">
              <a:buFont typeface="Arial" panose="020B0604020202020204" pitchFamily="34" charset="0"/>
              <a:buChar char="•"/>
            </a:pPr>
            <a:r>
              <a:rPr lang="en-US" sz="1013" dirty="0"/>
              <a:t>Click on Environment Tab</a:t>
            </a:r>
          </a:p>
          <a:p>
            <a:pPr marL="128588" indent="-128588">
              <a:buFont typeface="Arial" panose="020B0604020202020204" pitchFamily="34" charset="0"/>
              <a:buChar char="•"/>
            </a:pPr>
            <a:r>
              <a:rPr lang="en-US" sz="1013" dirty="0"/>
              <a:t>Click on + tool to create a new Environment file</a:t>
            </a:r>
          </a:p>
          <a:p>
            <a:pPr marL="128588" indent="-128588">
              <a:buFont typeface="Arial" panose="020B0604020202020204" pitchFamily="34" charset="0"/>
              <a:buChar char="•"/>
            </a:pPr>
            <a:r>
              <a:rPr lang="en-US" sz="1013" dirty="0"/>
              <a:t>Click on Staging Server button</a:t>
            </a:r>
          </a:p>
          <a:p>
            <a:pPr marL="128588" indent="-128588">
              <a:buFont typeface="Arial" panose="020B0604020202020204" pitchFamily="34" charset="0"/>
              <a:buChar char="•"/>
            </a:pPr>
            <a:r>
              <a:rPr lang="en-US" sz="1013" dirty="0"/>
              <a:t>Choose the desired staging server from the client tree displayed</a:t>
            </a:r>
          </a:p>
          <a:p>
            <a:pPr marL="128588" indent="-128588">
              <a:buFont typeface="Arial" panose="020B0604020202020204" pitchFamily="34" charset="0"/>
              <a:buChar char="•"/>
            </a:pPr>
            <a:endParaRPr lang="en-US" sz="788" dirty="0"/>
          </a:p>
        </p:txBody>
      </p:sp>
    </p:spTree>
    <p:extLst>
      <p:ext uri="{BB962C8B-B14F-4D97-AF65-F5344CB8AC3E}">
        <p14:creationId xmlns:p14="http://schemas.microsoft.com/office/powerpoint/2010/main" val="391044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ctrTitle" idx="4294967295"/>
          </p:nvPr>
        </p:nvSpPr>
        <p:spPr bwMode="auto">
          <a:xfrm>
            <a:off x="2268142" y="180975"/>
            <a:ext cx="4536281" cy="4810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defRPr/>
            </a:pPr>
            <a:r>
              <a:rPr lang="en-US" altLang="en-US" sz="1800" b="1" dirty="0">
                <a:solidFill>
                  <a:schemeClr val="bg1">
                    <a:lumMod val="50000"/>
                  </a:schemeClr>
                </a:solidFill>
              </a:rPr>
              <a:t>CLI-UI Client Configuration Manager</a:t>
            </a:r>
            <a:br>
              <a:rPr lang="en-US" altLang="en-US" sz="2700" b="1" dirty="0">
                <a:solidFill>
                  <a:schemeClr val="bg1">
                    <a:lumMod val="50000"/>
                  </a:schemeClr>
                </a:solidFill>
              </a:rPr>
            </a:br>
            <a:r>
              <a:rPr lang="en-US" altLang="en-US" sz="1200" dirty="0">
                <a:solidFill>
                  <a:schemeClr val="bg1">
                    <a:lumMod val="50000"/>
                  </a:schemeClr>
                </a:solidFill>
              </a:rPr>
              <a:t>Avamar Domain View</a:t>
            </a:r>
          </a:p>
        </p:txBody>
      </p:sp>
      <p:grpSp>
        <p:nvGrpSpPr>
          <p:cNvPr id="14339" name="Group 1"/>
          <p:cNvGrpSpPr>
            <a:grpSpLocks/>
          </p:cNvGrpSpPr>
          <p:nvPr/>
        </p:nvGrpSpPr>
        <p:grpSpPr bwMode="auto">
          <a:xfrm>
            <a:off x="1893094" y="698897"/>
            <a:ext cx="5530454" cy="2390775"/>
            <a:chOff x="231775" y="931863"/>
            <a:chExt cx="8488363" cy="3419475"/>
          </a:xfrm>
        </p:grpSpPr>
        <p:graphicFrame>
          <p:nvGraphicFramePr>
            <p:cNvPr id="14342" name="Object 5"/>
            <p:cNvGraphicFramePr>
              <a:graphicFrameLocks noChangeAspect="1"/>
            </p:cNvGraphicFramePr>
            <p:nvPr/>
          </p:nvGraphicFramePr>
          <p:xfrm>
            <a:off x="231775" y="931863"/>
            <a:ext cx="8488363" cy="3419475"/>
          </p:xfrm>
          <a:graphic>
            <a:graphicData uri="http://schemas.openxmlformats.org/presentationml/2006/ole">
              <mc:AlternateContent xmlns:mc="http://schemas.openxmlformats.org/markup-compatibility/2006">
                <mc:Choice xmlns:v="urn:schemas-microsoft-com:vml" Requires="v">
                  <p:oleObj spid="_x0000_s2061" name="Visio" r:id="rId4" imgW="9374029" imgH="2134981" progId="Visio.Drawing.11">
                    <p:embed/>
                  </p:oleObj>
                </mc:Choice>
                <mc:Fallback>
                  <p:oleObj name="Visio" r:id="rId4" imgW="9374029" imgH="2134981" progId="Visio.Drawing.11">
                    <p:embed/>
                    <p:pic>
                      <p:nvPicPr>
                        <p:cNvPr id="1434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931863"/>
                          <a:ext cx="8488363"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1141413"/>
              <a:ext cx="75469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3" name="Text Box 9"/>
          <p:cNvSpPr txBox="1">
            <a:spLocks noChangeArrowheads="1"/>
          </p:cNvSpPr>
          <p:nvPr/>
        </p:nvSpPr>
        <p:spPr bwMode="auto">
          <a:xfrm>
            <a:off x="1345406" y="3464719"/>
            <a:ext cx="28813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50000"/>
              </a:spcBef>
              <a:buClr>
                <a:schemeClr val="tx2"/>
              </a:buClr>
              <a:buSzPct val="200000"/>
              <a:buFontTx/>
              <a:buChar char="•"/>
              <a:defRPr/>
            </a:pPr>
            <a:r>
              <a:rPr lang="en-US" altLang="en-US" sz="1200" dirty="0"/>
              <a:t> </a:t>
            </a:r>
            <a:r>
              <a:rPr lang="en-US" altLang="en-US" sz="1200" dirty="0">
                <a:solidFill>
                  <a:schemeClr val="bg1">
                    <a:lumMod val="50000"/>
                  </a:schemeClr>
                </a:solidFill>
              </a:rPr>
              <a:t>Avamar domain display</a:t>
            </a:r>
          </a:p>
          <a:p>
            <a:pPr eaLnBrk="1" hangingPunct="1">
              <a:spcBef>
                <a:spcPct val="50000"/>
              </a:spcBef>
              <a:buClr>
                <a:schemeClr val="tx2"/>
              </a:buClr>
              <a:buSzPct val="200000"/>
              <a:buFontTx/>
              <a:buChar char="•"/>
              <a:defRPr/>
            </a:pPr>
            <a:r>
              <a:rPr lang="en-US" altLang="en-US" sz="1200" dirty="0">
                <a:solidFill>
                  <a:schemeClr val="bg1">
                    <a:lumMod val="50000"/>
                  </a:schemeClr>
                </a:solidFill>
              </a:rPr>
              <a:t>Drill down to view clients in each domain</a:t>
            </a:r>
          </a:p>
          <a:p>
            <a:pPr eaLnBrk="1" hangingPunct="1">
              <a:spcBef>
                <a:spcPct val="50000"/>
              </a:spcBef>
              <a:buClr>
                <a:schemeClr val="tx2"/>
              </a:buClr>
              <a:buSzPct val="200000"/>
              <a:buFontTx/>
              <a:buChar char="•"/>
              <a:defRPr/>
            </a:pPr>
            <a:r>
              <a:rPr lang="en-US" altLang="en-US" sz="1200" dirty="0">
                <a:solidFill>
                  <a:schemeClr val="bg1">
                    <a:lumMod val="50000"/>
                  </a:schemeClr>
                </a:solidFill>
              </a:rPr>
              <a:t> Value in [  ] brackets = the client count</a:t>
            </a:r>
          </a:p>
          <a:p>
            <a:pPr eaLnBrk="1" hangingPunct="1">
              <a:spcBef>
                <a:spcPct val="50000"/>
              </a:spcBef>
              <a:buClr>
                <a:schemeClr val="tx2"/>
              </a:buClr>
              <a:buSzPct val="200000"/>
              <a:buFontTx/>
              <a:buChar char="•"/>
              <a:defRPr/>
            </a:pPr>
            <a:r>
              <a:rPr lang="en-US" altLang="en-US" sz="1200" dirty="0">
                <a:solidFill>
                  <a:schemeClr val="bg1">
                    <a:lumMod val="50000"/>
                  </a:schemeClr>
                </a:solidFill>
              </a:rPr>
              <a:t>Display ADMe client groups </a:t>
            </a:r>
          </a:p>
        </p:txBody>
      </p:sp>
      <p:sp>
        <p:nvSpPr>
          <p:cNvPr id="12294" name="Text Box 10"/>
          <p:cNvSpPr txBox="1">
            <a:spLocks noChangeArrowheads="1"/>
          </p:cNvSpPr>
          <p:nvPr/>
        </p:nvSpPr>
        <p:spPr bwMode="auto">
          <a:xfrm>
            <a:off x="4226719" y="3493294"/>
            <a:ext cx="3714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50000"/>
              </a:spcBef>
              <a:buClr>
                <a:schemeClr val="tx2"/>
              </a:buClr>
              <a:buSzPct val="200000"/>
              <a:buFontTx/>
              <a:buChar char="•"/>
              <a:defRPr/>
            </a:pPr>
            <a:r>
              <a:rPr lang="en-US" altLang="en-US" sz="1200" dirty="0"/>
              <a:t> </a:t>
            </a:r>
            <a:r>
              <a:rPr lang="en-US" altLang="en-US" sz="1200" dirty="0">
                <a:solidFill>
                  <a:schemeClr val="bg1">
                    <a:lumMod val="50000"/>
                  </a:schemeClr>
                </a:solidFill>
              </a:rPr>
              <a:t>Client Configuration File parse check &amp; view</a:t>
            </a:r>
          </a:p>
          <a:p>
            <a:pPr eaLnBrk="1" hangingPunct="1">
              <a:spcBef>
                <a:spcPct val="50000"/>
              </a:spcBef>
              <a:buClr>
                <a:schemeClr val="tx2"/>
              </a:buClr>
              <a:buSzPct val="200000"/>
              <a:buFontTx/>
              <a:buChar char="•"/>
              <a:defRPr/>
            </a:pPr>
            <a:r>
              <a:rPr lang="en-US" altLang="en-US" sz="1200" dirty="0">
                <a:solidFill>
                  <a:schemeClr val="bg1">
                    <a:lumMod val="50000"/>
                  </a:schemeClr>
                </a:solidFill>
              </a:rPr>
              <a:t> Display of all clients in a single view</a:t>
            </a:r>
          </a:p>
          <a:p>
            <a:pPr eaLnBrk="1" hangingPunct="1">
              <a:spcBef>
                <a:spcPct val="50000"/>
              </a:spcBef>
              <a:buClr>
                <a:schemeClr val="tx2"/>
              </a:buClr>
              <a:buSzPct val="200000"/>
              <a:buFontTx/>
              <a:buChar char="•"/>
              <a:defRPr/>
            </a:pPr>
            <a:r>
              <a:rPr lang="en-US" altLang="en-US" sz="1200" dirty="0">
                <a:solidFill>
                  <a:schemeClr val="bg1">
                    <a:lumMod val="50000"/>
                  </a:schemeClr>
                </a:solidFill>
              </a:rPr>
              <a:t> Refresh option for rediscovery of domains &amp; clients</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bwMode="auto">
          <a:xfrm>
            <a:off x="2209801" y="180976"/>
            <a:ext cx="4536281" cy="4226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defRPr/>
            </a:pPr>
            <a:r>
              <a:rPr lang="en-US" altLang="en-US" sz="1500" b="1" dirty="0">
                <a:solidFill>
                  <a:schemeClr val="bg1">
                    <a:lumMod val="50000"/>
                  </a:schemeClr>
                </a:solidFill>
              </a:rPr>
              <a:t>CLI-UI Client Configuration Manager</a:t>
            </a:r>
            <a:br>
              <a:rPr lang="en-US" altLang="en-US" sz="1500" b="1" dirty="0">
                <a:solidFill>
                  <a:schemeClr val="bg1">
                    <a:lumMod val="50000"/>
                  </a:schemeClr>
                </a:solidFill>
              </a:rPr>
            </a:br>
            <a:r>
              <a:rPr lang="en-US" altLang="en-US" sz="1050" dirty="0">
                <a:solidFill>
                  <a:schemeClr val="bg1">
                    <a:lumMod val="50000"/>
                  </a:schemeClr>
                </a:solidFill>
              </a:rPr>
              <a:t>Avamar Client View</a:t>
            </a:r>
          </a:p>
        </p:txBody>
      </p:sp>
      <p:grpSp>
        <p:nvGrpSpPr>
          <p:cNvPr id="15363" name="Group 1"/>
          <p:cNvGrpSpPr>
            <a:grpSpLocks/>
          </p:cNvGrpSpPr>
          <p:nvPr/>
        </p:nvGrpSpPr>
        <p:grpSpPr bwMode="auto">
          <a:xfrm>
            <a:off x="1547812" y="700088"/>
            <a:ext cx="5673329" cy="2821781"/>
            <a:chOff x="231775" y="855663"/>
            <a:chExt cx="8680450" cy="4125912"/>
          </a:xfrm>
        </p:grpSpPr>
        <p:graphicFrame>
          <p:nvGraphicFramePr>
            <p:cNvPr id="15365" name="Object 3"/>
            <p:cNvGraphicFramePr>
              <a:graphicFrameLocks noChangeAspect="1"/>
            </p:cNvGraphicFramePr>
            <p:nvPr/>
          </p:nvGraphicFramePr>
          <p:xfrm>
            <a:off x="231775" y="855663"/>
            <a:ext cx="8680450" cy="4125912"/>
          </p:xfrm>
          <a:graphic>
            <a:graphicData uri="http://schemas.openxmlformats.org/presentationml/2006/ole">
              <mc:AlternateContent xmlns:mc="http://schemas.openxmlformats.org/markup-compatibility/2006">
                <mc:Choice xmlns:v="urn:schemas-microsoft-com:vml" Requires="v">
                  <p:oleObj spid="_x0000_s3085" name="Visio" r:id="rId4" imgW="9374029" imgH="2134981" progId="Visio.Drawing.11">
                    <p:embed/>
                  </p:oleObj>
                </mc:Choice>
                <mc:Fallback>
                  <p:oleObj name="Visio" r:id="rId4" imgW="9374029" imgH="2134981" progId="Visio.Drawing.11">
                    <p:embed/>
                    <p:pic>
                      <p:nvPicPr>
                        <p:cNvPr id="1536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855663"/>
                          <a:ext cx="8680450"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6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838" y="1009650"/>
              <a:ext cx="768032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7" name="Text Box 7"/>
          <p:cNvSpPr txBox="1">
            <a:spLocks noChangeArrowheads="1"/>
          </p:cNvSpPr>
          <p:nvPr/>
        </p:nvSpPr>
        <p:spPr bwMode="auto">
          <a:xfrm>
            <a:off x="1364312" y="3767534"/>
            <a:ext cx="6415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sz="1600">
                <a:solidFill>
                  <a:schemeClr val="tx1"/>
                </a:solidFill>
                <a:latin typeface="MetaNormalLF-Roman" pitchFamily="34" charset="0"/>
                <a:cs typeface="Arial" charset="0"/>
              </a:defRPr>
            </a:lvl1pPr>
            <a:lvl2pPr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eaLnBrk="1" hangingPunct="1">
              <a:spcBef>
                <a:spcPct val="50000"/>
              </a:spcBef>
              <a:buClr>
                <a:schemeClr val="tx2"/>
              </a:buClr>
              <a:buSzPct val="125000"/>
              <a:buFontTx/>
              <a:buChar char="•"/>
              <a:defRPr/>
            </a:pPr>
            <a:r>
              <a:rPr lang="en-US" altLang="en-US" sz="1200" dirty="0">
                <a:solidFill>
                  <a:schemeClr val="bg1">
                    <a:lumMod val="50000"/>
                  </a:schemeClr>
                </a:solidFill>
              </a:rPr>
              <a:t> Status view of all Avamar clients</a:t>
            </a:r>
          </a:p>
          <a:p>
            <a:pPr eaLnBrk="1" hangingPunct="1">
              <a:spcBef>
                <a:spcPct val="50000"/>
              </a:spcBef>
              <a:buClr>
                <a:schemeClr val="tx2"/>
              </a:buClr>
              <a:buSzPct val="125000"/>
              <a:buFontTx/>
              <a:buChar char="•"/>
              <a:defRPr/>
            </a:pPr>
            <a:r>
              <a:rPr lang="en-US" altLang="en-US" sz="1200" dirty="0">
                <a:solidFill>
                  <a:schemeClr val="bg1">
                    <a:lumMod val="50000"/>
                  </a:schemeClr>
                </a:solidFill>
              </a:rPr>
              <a:t> Color scheme indicates client configuration status relative to ADMe</a:t>
            </a:r>
          </a:p>
          <a:p>
            <a:pPr lvl="1" eaLnBrk="1" hangingPunct="1">
              <a:spcBef>
                <a:spcPct val="50000"/>
              </a:spcBef>
              <a:buClr>
                <a:srgbClr val="C2022B"/>
              </a:buClr>
              <a:buFont typeface="Wingdings" pitchFamily="2" charset="2"/>
              <a:buChar char="Ø"/>
              <a:defRPr/>
            </a:pPr>
            <a:r>
              <a:rPr lang="en-US" altLang="en-US" sz="1200" dirty="0"/>
              <a:t> </a:t>
            </a:r>
            <a:r>
              <a:rPr lang="en-US" altLang="en-US" sz="1200" b="1" dirty="0">
                <a:solidFill>
                  <a:schemeClr val="accent2"/>
                </a:solidFill>
              </a:rPr>
              <a:t>Green</a:t>
            </a:r>
            <a:r>
              <a:rPr lang="en-US" altLang="en-US" sz="1200" dirty="0">
                <a:solidFill>
                  <a:schemeClr val="tx1">
                    <a:lumMod val="50000"/>
                    <a:lumOff val="50000"/>
                  </a:schemeClr>
                </a:solidFill>
              </a:rPr>
              <a:t>=</a:t>
            </a:r>
            <a:r>
              <a:rPr lang="en-US" altLang="en-US" sz="1200" dirty="0">
                <a:solidFill>
                  <a:schemeClr val="tx1">
                    <a:lumMod val="65000"/>
                    <a:lumOff val="35000"/>
                  </a:schemeClr>
                </a:solidFill>
              </a:rPr>
              <a:t>configured to ADMe</a:t>
            </a:r>
            <a:r>
              <a:rPr lang="en-US" altLang="en-US" sz="1200" dirty="0"/>
              <a:t>, </a:t>
            </a:r>
            <a:r>
              <a:rPr lang="en-US" altLang="en-US" sz="1200" b="1" dirty="0">
                <a:solidFill>
                  <a:srgbClr val="C2022B"/>
                </a:solidFill>
              </a:rPr>
              <a:t>Red</a:t>
            </a:r>
            <a:r>
              <a:rPr lang="en-US" altLang="en-US" sz="1200" dirty="0"/>
              <a:t>= </a:t>
            </a:r>
            <a:r>
              <a:rPr lang="en-US" altLang="en-US" sz="1200" dirty="0">
                <a:solidFill>
                  <a:schemeClr val="tx1">
                    <a:lumMod val="65000"/>
                    <a:lumOff val="35000"/>
                  </a:schemeClr>
                </a:solidFill>
              </a:rPr>
              <a:t>configured but disabled</a:t>
            </a:r>
            <a:r>
              <a:rPr lang="en-US" altLang="en-US" sz="1200" dirty="0"/>
              <a:t>, </a:t>
            </a:r>
            <a:r>
              <a:rPr lang="en-US" altLang="en-US" sz="1200" b="1" dirty="0">
                <a:solidFill>
                  <a:srgbClr val="250CB8"/>
                </a:solidFill>
              </a:rPr>
              <a:t>Blue</a:t>
            </a:r>
            <a:r>
              <a:rPr lang="en-US" altLang="en-US" sz="1200" dirty="0"/>
              <a:t>= </a:t>
            </a:r>
            <a:r>
              <a:rPr lang="en-US" altLang="en-US" sz="1200" dirty="0">
                <a:solidFill>
                  <a:schemeClr val="tx1">
                    <a:lumMod val="65000"/>
                    <a:lumOff val="35000"/>
                  </a:schemeClr>
                </a:solidFill>
              </a:rPr>
              <a:t>not-configured to ADMe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177" y="699506"/>
            <a:ext cx="5911981" cy="264395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3385" y="1361993"/>
            <a:ext cx="4136231" cy="28074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388" name="Rectangle 3"/>
          <p:cNvSpPr>
            <a:spLocks noChangeArrowheads="1"/>
          </p:cNvSpPr>
          <p:nvPr/>
        </p:nvSpPr>
        <p:spPr bwMode="auto">
          <a:xfrm>
            <a:off x="1729509" y="91264"/>
            <a:ext cx="46701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1800" dirty="0">
                <a:solidFill>
                  <a:srgbClr val="595959"/>
                </a:solidFill>
              </a:rPr>
              <a:t>CLI-UI Client Configuration Manager</a:t>
            </a:r>
          </a:p>
          <a:p>
            <a:pPr algn="ctr" eaLnBrk="1" hangingPunct="1"/>
            <a:r>
              <a:rPr lang="en-US" altLang="en-US" sz="1200" dirty="0">
                <a:solidFill>
                  <a:srgbClr val="595959"/>
                </a:solidFill>
              </a:rPr>
              <a:t>Create a Client Group</a:t>
            </a:r>
            <a:endParaRPr lang="en-US" altLang="en-US" sz="1800" dirty="0">
              <a:solidFill>
                <a:srgbClr val="595959"/>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49155"/>
                                        </p:tgtEl>
                                        <p:attrNameLst>
                                          <p:attrName>style.visibility</p:attrName>
                                        </p:attrNameLst>
                                      </p:cBhvr>
                                      <p:to>
                                        <p:strVal val="visible"/>
                                      </p:to>
                                    </p:set>
                                    <p:animEffect transition="in" filter="dissolve">
                                      <p:cBhvr>
                                        <p:cTn id="11"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697" y="99873"/>
            <a:ext cx="5094107" cy="525208"/>
          </a:xfrm>
          <a:prstGeom prst="rect">
            <a:avLst/>
          </a:prstGeom>
        </p:spPr>
        <p:txBody>
          <a:bodyPr wrap="square">
            <a:spAutoFit/>
          </a:bodyPr>
          <a:lstStyle/>
          <a:p>
            <a:pPr>
              <a:defRPr/>
            </a:pPr>
            <a:r>
              <a:rPr lang="en-US" sz="1800" dirty="0">
                <a:solidFill>
                  <a:schemeClr val="bg1">
                    <a:lumMod val="50000"/>
                  </a:schemeClr>
                </a:solidFill>
              </a:rPr>
              <a:t>WEB-UI – Client Configuration Manager</a:t>
            </a:r>
          </a:p>
          <a:p>
            <a:pPr algn="ctr">
              <a:defRPr/>
            </a:pPr>
            <a:r>
              <a:rPr lang="en-US" sz="1013" dirty="0">
                <a:solidFill>
                  <a:schemeClr val="bg1">
                    <a:lumMod val="50000"/>
                  </a:schemeClr>
                </a:solidFill>
              </a:rPr>
              <a:t>Create a Client Group</a:t>
            </a:r>
            <a:endParaRPr lang="en-US" sz="1800" dirty="0">
              <a:solidFill>
                <a:schemeClr val="bg1">
                  <a:lumMod val="50000"/>
                </a:schemeClr>
              </a:solidFill>
            </a:endParaRPr>
          </a:p>
        </p:txBody>
      </p:sp>
      <p:sp>
        <p:nvSpPr>
          <p:cNvPr id="4" name="TextBox 3"/>
          <p:cNvSpPr txBox="1"/>
          <p:nvPr/>
        </p:nvSpPr>
        <p:spPr>
          <a:xfrm>
            <a:off x="2048544" y="3820215"/>
            <a:ext cx="4856560" cy="1223412"/>
          </a:xfrm>
          <a:prstGeom prst="rect">
            <a:avLst/>
          </a:prstGeom>
          <a:noFill/>
        </p:spPr>
        <p:txBody>
          <a:bodyPr>
            <a:spAutoFit/>
          </a:bodyPr>
          <a:lstStyle/>
          <a:p>
            <a:pPr marL="214313" indent="-214313">
              <a:buFont typeface="Arial" panose="020B0604020202020204" pitchFamily="34" charset="0"/>
              <a:buChar char="•"/>
              <a:defRPr/>
            </a:pPr>
            <a:r>
              <a:rPr lang="en-US" sz="1050" dirty="0">
                <a:solidFill>
                  <a:schemeClr val="tx1">
                    <a:lumMod val="65000"/>
                    <a:lumOff val="35000"/>
                  </a:schemeClr>
                </a:solidFill>
              </a:rPr>
              <a:t>Browse-Able Domain/Client selection tree</a:t>
            </a:r>
          </a:p>
          <a:p>
            <a:pPr marL="214313" indent="-214313">
              <a:buFont typeface="Arial" panose="020B0604020202020204" pitchFamily="34" charset="0"/>
              <a:buChar char="•"/>
              <a:defRPr/>
            </a:pPr>
            <a:r>
              <a:rPr lang="en-US" sz="1050" dirty="0">
                <a:solidFill>
                  <a:schemeClr val="tx1">
                    <a:lumMod val="65000"/>
                    <a:lumOff val="35000"/>
                  </a:schemeClr>
                </a:solidFill>
              </a:rPr>
              <a:t>Add/Remove multiple clients at a time</a:t>
            </a:r>
          </a:p>
          <a:p>
            <a:pPr marL="214313" indent="-214313">
              <a:buFont typeface="Arial" panose="020B0604020202020204" pitchFamily="34" charset="0"/>
              <a:buChar char="•"/>
              <a:defRPr/>
            </a:pPr>
            <a:r>
              <a:rPr lang="en-US" sz="1050" dirty="0">
                <a:solidFill>
                  <a:schemeClr val="tx1">
                    <a:lumMod val="65000"/>
                    <a:lumOff val="35000"/>
                  </a:schemeClr>
                </a:solidFill>
              </a:rPr>
              <a:t>View a client group contents are field values</a:t>
            </a:r>
          </a:p>
          <a:p>
            <a:pPr marL="214313" indent="-214313">
              <a:buFont typeface="Arial" panose="020B0604020202020204" pitchFamily="34" charset="0"/>
              <a:buChar char="•"/>
              <a:defRPr/>
            </a:pPr>
            <a:r>
              <a:rPr lang="en-US" sz="1050" dirty="0">
                <a:solidFill>
                  <a:schemeClr val="tx1">
                    <a:lumMod val="65000"/>
                    <a:lumOff val="35000"/>
                  </a:schemeClr>
                </a:solidFill>
              </a:rPr>
              <a:t>Support disable/enable/modify existing client group entries</a:t>
            </a:r>
          </a:p>
          <a:p>
            <a:pPr marL="214313" indent="-214313">
              <a:buFont typeface="Arial" panose="020B0604020202020204" pitchFamily="34" charset="0"/>
              <a:buChar char="•"/>
              <a:defRPr/>
            </a:pPr>
            <a:r>
              <a:rPr lang="en-US" sz="1050" dirty="0">
                <a:solidFill>
                  <a:schemeClr val="tx1">
                    <a:lumMod val="65000"/>
                    <a:lumOff val="35000"/>
                  </a:schemeClr>
                </a:solidFill>
              </a:rPr>
              <a:t>Server initiated Tape policy syntax is automatically inserted for </a:t>
            </a:r>
            <a:r>
              <a:rPr lang="en-US" sz="1050" dirty="0" err="1">
                <a:solidFill>
                  <a:schemeClr val="tx1">
                    <a:lumMod val="65000"/>
                    <a:lumOff val="35000"/>
                  </a:schemeClr>
                </a:solidFill>
              </a:rPr>
              <a:t>Fld</a:t>
            </a:r>
            <a:r>
              <a:rPr lang="en-US" sz="1050" dirty="0">
                <a:solidFill>
                  <a:schemeClr val="tx1">
                    <a:lumMod val="65000"/>
                    <a:lumOff val="35000"/>
                  </a:schemeClr>
                </a:solidFill>
              </a:rPr>
              <a:t>-12 month to month and </a:t>
            </a:r>
            <a:r>
              <a:rPr lang="en-US" sz="1050" dirty="0" err="1">
                <a:solidFill>
                  <a:schemeClr val="tx1">
                    <a:lumMod val="65000"/>
                    <a:lumOff val="35000"/>
                  </a:schemeClr>
                </a:solidFill>
              </a:rPr>
              <a:t>Fld</a:t>
            </a:r>
            <a:r>
              <a:rPr lang="en-US" sz="1050" dirty="0">
                <a:solidFill>
                  <a:schemeClr val="tx1">
                    <a:lumMod val="65000"/>
                    <a:lumOff val="35000"/>
                  </a:schemeClr>
                </a:solidFill>
              </a:rPr>
              <a:t>-14 and Yearly </a:t>
            </a:r>
            <a:r>
              <a:rPr lang="en-US" sz="1050" dirty="0" err="1">
                <a:solidFill>
                  <a:schemeClr val="tx1">
                    <a:lumMod val="65000"/>
                    <a:lumOff val="35000"/>
                  </a:schemeClr>
                </a:solidFill>
              </a:rPr>
              <a:t>Fld</a:t>
            </a:r>
            <a:r>
              <a:rPr lang="en-US" sz="1050" dirty="0">
                <a:solidFill>
                  <a:schemeClr val="tx1">
                    <a:lumMod val="65000"/>
                    <a:lumOff val="35000"/>
                  </a:schemeClr>
                </a:solidFill>
              </a:rPr>
              <a:t>-13 exports keying of your entered client group name</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187" y="730194"/>
            <a:ext cx="5770238" cy="28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Brace 2">
            <a:extLst>
              <a:ext uri="{FF2B5EF4-FFF2-40B4-BE49-F238E27FC236}">
                <a16:creationId xmlns:a16="http://schemas.microsoft.com/office/drawing/2014/main" id="{6CC6198B-5E31-4726-A6E9-83BC9CE0D61E}"/>
              </a:ext>
            </a:extLst>
          </p:cNvPr>
          <p:cNvSpPr/>
          <p:nvPr/>
        </p:nvSpPr>
        <p:spPr>
          <a:xfrm>
            <a:off x="4877134" y="2744573"/>
            <a:ext cx="259234" cy="37444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sp>
        <p:nvSpPr>
          <p:cNvPr id="5" name="TextBox 4">
            <a:extLst>
              <a:ext uri="{FF2B5EF4-FFF2-40B4-BE49-F238E27FC236}">
                <a16:creationId xmlns:a16="http://schemas.microsoft.com/office/drawing/2014/main" id="{9037AE31-E76A-4565-B3FD-3C218719C4F0}"/>
              </a:ext>
            </a:extLst>
          </p:cNvPr>
          <p:cNvSpPr txBox="1"/>
          <p:nvPr/>
        </p:nvSpPr>
        <p:spPr>
          <a:xfrm>
            <a:off x="5006751" y="2848588"/>
            <a:ext cx="720094" cy="369332"/>
          </a:xfrm>
          <a:prstGeom prst="rect">
            <a:avLst/>
          </a:prstGeom>
          <a:noFill/>
        </p:spPr>
        <p:txBody>
          <a:bodyPr wrap="square" rtlCol="0">
            <a:spAutoFit/>
          </a:bodyPr>
          <a:lstStyle/>
          <a:p>
            <a:r>
              <a:rPr lang="en-US" sz="600" dirty="0"/>
              <a:t>Tape Policy fields</a:t>
            </a:r>
          </a:p>
          <a:p>
            <a:endParaRPr lang="en-US" sz="6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76388" y="123825"/>
            <a:ext cx="6307931" cy="604838"/>
          </a:xfrm>
        </p:spPr>
        <p:txBody>
          <a:bodyPr/>
          <a:lstStyle/>
          <a:p>
            <a:pPr algn="ctr">
              <a:lnSpc>
                <a:spcPts val="1800"/>
              </a:lnSpc>
              <a:defRPr/>
            </a:pPr>
            <a:r>
              <a:rPr b="1" dirty="0">
                <a:solidFill>
                  <a:schemeClr val="tx2">
                    <a:lumMod val="75000"/>
                  </a:schemeClr>
                </a:solidFill>
              </a:rPr>
              <a:t> </a:t>
            </a:r>
            <a:br>
              <a:rPr b="1" dirty="0">
                <a:solidFill>
                  <a:schemeClr val="tx2">
                    <a:lumMod val="75000"/>
                  </a:schemeClr>
                </a:solidFill>
              </a:rPr>
            </a:br>
            <a:r>
              <a:rPr b="1" dirty="0">
                <a:solidFill>
                  <a:schemeClr val="bg1">
                    <a:lumMod val="65000"/>
                  </a:schemeClr>
                </a:solidFill>
              </a:rPr>
              <a:t>Overview</a:t>
            </a:r>
            <a:br>
              <a:rPr b="1" dirty="0">
                <a:solidFill>
                  <a:schemeClr val="bg1">
                    <a:lumMod val="65000"/>
                  </a:schemeClr>
                </a:solidFill>
              </a:rPr>
            </a:br>
            <a:r>
              <a:rPr lang="en-US" sz="900" b="1" dirty="0">
                <a:solidFill>
                  <a:schemeClr val="tx2">
                    <a:lumMod val="75000"/>
                  </a:schemeClr>
                </a:solidFill>
              </a:rPr>
              <a:t>this c</a:t>
            </a:r>
            <a:r>
              <a:rPr sz="900" b="1" dirty="0">
                <a:solidFill>
                  <a:schemeClr val="tx2">
                    <a:lumMod val="75000"/>
                  </a:schemeClr>
                </a:solidFill>
              </a:rPr>
              <a:t>ontent taken from</a:t>
            </a:r>
            <a:r>
              <a:rPr lang="en-US" sz="900" b="1" dirty="0">
                <a:solidFill>
                  <a:schemeClr val="tx2">
                    <a:lumMod val="75000"/>
                  </a:schemeClr>
                </a:solidFill>
              </a:rPr>
              <a:t> </a:t>
            </a:r>
            <a:br>
              <a:rPr lang="en-US" sz="900" b="1" dirty="0">
                <a:solidFill>
                  <a:schemeClr val="tx2">
                    <a:lumMod val="75000"/>
                  </a:schemeClr>
                </a:solidFill>
              </a:rPr>
            </a:br>
            <a:r>
              <a:rPr lang="en-US" sz="900" b="1" dirty="0">
                <a:solidFill>
                  <a:schemeClr val="tx2">
                    <a:lumMod val="75000"/>
                  </a:schemeClr>
                </a:solidFill>
                <a:hlinkClick r:id="rId3"/>
              </a:rPr>
              <a:t>ADMe Supplemental Material</a:t>
            </a:r>
            <a:endParaRPr sz="900" b="1" dirty="0">
              <a:solidFill>
                <a:schemeClr val="tx2">
                  <a:lumMod val="75000"/>
                </a:schemeClr>
              </a:solidFill>
            </a:endParaRPr>
          </a:p>
        </p:txBody>
      </p:sp>
      <p:sp>
        <p:nvSpPr>
          <p:cNvPr id="6" name="Content Placeholder 5"/>
          <p:cNvSpPr>
            <a:spLocks noGrp="1"/>
          </p:cNvSpPr>
          <p:nvPr>
            <p:ph sz="half" idx="1"/>
          </p:nvPr>
        </p:nvSpPr>
        <p:spPr>
          <a:xfrm>
            <a:off x="979136" y="1016794"/>
            <a:ext cx="3467849" cy="3126328"/>
          </a:xfrm>
          <a:ln>
            <a:solidFill>
              <a:srgbClr val="FFFFCC"/>
            </a:solidFill>
          </a:ln>
        </p:spPr>
        <p:txBody>
          <a:bodyPr>
            <a:normAutofit fontScale="62500" lnSpcReduction="20000"/>
          </a:bodyPr>
          <a:lstStyle/>
          <a:p>
            <a:pPr marL="0" indent="0" algn="just">
              <a:buNone/>
              <a:defRPr/>
            </a:pPr>
            <a:r>
              <a:rPr lang="en-US" b="1" i="0" dirty="0">
                <a:solidFill>
                  <a:schemeClr val="bg2">
                    <a:lumMod val="50000"/>
                    <a:lumOff val="50000"/>
                  </a:schemeClr>
                </a:solidFill>
                <a:effectLst/>
                <a:latin typeface="Roboto-Regular"/>
              </a:rPr>
              <a:t>ADMe - Avamar Data Migration enabler </a:t>
            </a:r>
            <a:r>
              <a:rPr lang="en-US" b="0" i="0" dirty="0">
                <a:solidFill>
                  <a:schemeClr val="bg2">
                    <a:lumMod val="50000"/>
                    <a:lumOff val="50000"/>
                  </a:schemeClr>
                </a:solidFill>
                <a:effectLst/>
                <a:latin typeface="Roboto-Regular"/>
              </a:rPr>
              <a:t>is a utility providing automation for the migration of Avamar backup data to a different storage medium such as tape, disk, cloud based storage, or to another Avamar/DD. Backup data is first rehydrated to a staging disk area into a structured top-level folder layout for organizational purposes. From there, it can automatically be backed up to a tape backup application as a standard file system backup or to another Avamar for purposes of placing the backup data into its Data Domain. When staging to cloud enabled storage including ECS or ATMOS or any third-party S3 object storage system using an appropriate gateway such as Geo Drive or TNT Drive, files are automatically uploaded to the cloud storage provider directly rather than passing it through a tape backup application. The ADMe migration process is comprised of three distinct phases, client backup selection to identify the backups to act on, backup recovery or staging the backup data to disk followed by an optional export to an external tape backup application or cloud synchronization phase. The end-to-end workflow is fully automated by ADMe Job Policies eliminating the need for manual intervention or localized scripting. ADMe Job policies can be scheduled to run automatically or run on demand as needed.</a:t>
            </a:r>
            <a:endParaRPr lang="en-US" dirty="0">
              <a:solidFill>
                <a:schemeClr val="bg2">
                  <a:lumMod val="50000"/>
                  <a:lumOff val="50000"/>
                </a:schemeClr>
              </a:solidFill>
            </a:endParaRPr>
          </a:p>
        </p:txBody>
      </p:sp>
      <p:sp>
        <p:nvSpPr>
          <p:cNvPr id="7" name="Content Placeholder 6"/>
          <p:cNvSpPr>
            <a:spLocks noGrp="1"/>
          </p:cNvSpPr>
          <p:nvPr>
            <p:ph sz="half" idx="2"/>
          </p:nvPr>
        </p:nvSpPr>
        <p:spPr>
          <a:xfrm>
            <a:off x="4697016" y="1016795"/>
            <a:ext cx="3552814" cy="3162742"/>
          </a:xfrm>
        </p:spPr>
        <p:txBody>
          <a:bodyPr>
            <a:normAutofit fontScale="62500" lnSpcReduction="20000"/>
          </a:bodyPr>
          <a:lstStyle/>
          <a:p>
            <a:pPr marL="0" indent="0" algn="just">
              <a:buNone/>
              <a:defRPr/>
            </a:pPr>
            <a:r>
              <a:rPr lang="en-US" b="1" i="0" dirty="0">
                <a:solidFill>
                  <a:schemeClr val="bg2">
                    <a:lumMod val="50000"/>
                    <a:lumOff val="50000"/>
                  </a:schemeClr>
                </a:solidFill>
                <a:effectLst/>
                <a:latin typeface="Roboto-Regular"/>
              </a:rPr>
              <a:t>ADMe </a:t>
            </a:r>
            <a:r>
              <a:rPr lang="en-US" b="0" i="0" dirty="0">
                <a:solidFill>
                  <a:schemeClr val="bg2">
                    <a:lumMod val="50000"/>
                    <a:lumOff val="50000"/>
                  </a:schemeClr>
                </a:solidFill>
                <a:effectLst/>
                <a:latin typeface="Roboto-Regular"/>
              </a:rPr>
              <a:t>is compatible with all Avamar systems including single or multi-node GRID systems, source or replication target systems, IDPA and those using Data Domain storage. Several tape backup applications refer to compatibility guide for details, are supported and leveraged in a consistent manner for purposes of automation. Performance varies based on the infrastructure involved and the migration strategy used incremental or non-incremental. Non-incremental typically averages ~50-150 GB/</a:t>
            </a:r>
            <a:r>
              <a:rPr lang="en-US" b="0" i="0" dirty="0" err="1">
                <a:solidFill>
                  <a:schemeClr val="bg2">
                    <a:lumMod val="50000"/>
                    <a:lumOff val="50000"/>
                  </a:schemeClr>
                </a:solidFill>
                <a:effectLst/>
                <a:latin typeface="Roboto-Regular"/>
              </a:rPr>
              <a:t>Hr</a:t>
            </a:r>
            <a:r>
              <a:rPr lang="en-US" b="0" i="0" dirty="0">
                <a:solidFill>
                  <a:schemeClr val="bg2">
                    <a:lumMod val="50000"/>
                    <a:lumOff val="50000"/>
                  </a:schemeClr>
                </a:solidFill>
                <a:effectLst/>
                <a:latin typeface="Roboto-Regular"/>
              </a:rPr>
              <a:t> per migration thread during the rehydration phase with slightly higher rates when file counts are low or larger files are involved. Incremental staging is effective against large file system or NDMP backups only and can provide effective staging rates up to ~500 GB/</a:t>
            </a:r>
            <a:r>
              <a:rPr lang="en-US" b="0" i="0" dirty="0" err="1">
                <a:solidFill>
                  <a:schemeClr val="bg2">
                    <a:lumMod val="50000"/>
                    <a:lumOff val="50000"/>
                  </a:schemeClr>
                </a:solidFill>
                <a:effectLst/>
                <a:latin typeface="Roboto-Regular"/>
              </a:rPr>
              <a:t>Hr</a:t>
            </a:r>
            <a:r>
              <a:rPr lang="en-US" b="0" i="0" dirty="0">
                <a:solidFill>
                  <a:schemeClr val="bg2">
                    <a:lumMod val="50000"/>
                    <a:lumOff val="50000"/>
                  </a:schemeClr>
                </a:solidFill>
                <a:effectLst/>
                <a:latin typeface="Roboto-Regular"/>
              </a:rPr>
              <a:t> with a single staging thread. Multiple staging servers can be leveraged where each can support multiple staging threads all of which can be leveraged concurrently to increase the aggregate throughput. The tape backup phase performs at the tape applications normal rate for a file system type backup.</a:t>
            </a:r>
            <a:endParaRPr lang="en-US" dirty="0">
              <a:solidFill>
                <a:schemeClr val="bg2">
                  <a:lumMod val="50000"/>
                  <a:lumOff val="50000"/>
                </a:schemeClr>
              </a:solidFill>
            </a:endParaRPr>
          </a:p>
        </p:txBody>
      </p:sp>
      <p:sp>
        <p:nvSpPr>
          <p:cNvPr id="3" name="TextBox 2"/>
          <p:cNvSpPr txBox="1"/>
          <p:nvPr/>
        </p:nvSpPr>
        <p:spPr>
          <a:xfrm>
            <a:off x="1739432" y="1606002"/>
            <a:ext cx="5415105" cy="1200329"/>
          </a:xfrm>
          <a:prstGeom prst="rect">
            <a:avLst/>
          </a:prstGeom>
        </p:spPr>
        <p:style>
          <a:lnRef idx="1">
            <a:schemeClr val="dk1"/>
          </a:lnRef>
          <a:fillRef idx="1003">
            <a:schemeClr val="dk1"/>
          </a:fillRef>
          <a:effectRef idx="1">
            <a:schemeClr val="dk1"/>
          </a:effectRef>
          <a:fontRef idx="minor">
            <a:schemeClr val="dk1"/>
          </a:fontRef>
        </p:style>
        <p:txBody>
          <a:bodyPr>
            <a:spAutoFit/>
          </a:bodyPr>
          <a:lstStyle/>
          <a:p>
            <a:pPr>
              <a:defRPr/>
            </a:pPr>
            <a:r>
              <a:rPr lang="en-US" sz="1800" dirty="0">
                <a:solidFill>
                  <a:schemeClr val="tx2"/>
                </a:solidFill>
              </a:rPr>
              <a:t>ADMe – Avamar Data Migration Enabler is a utility providing a framework for migrating Avamar backup data to a different storage medium such as tape, disk a target Avamar or cloud based storage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2769" y="325041"/>
            <a:ext cx="3425938" cy="300082"/>
          </a:xfrm>
          <a:prstGeom prst="rect">
            <a:avLst/>
          </a:prstGeom>
        </p:spPr>
        <p:txBody>
          <a:bodyPr wrap="none">
            <a:spAutoFit/>
          </a:bodyPr>
          <a:lstStyle/>
          <a:p>
            <a:pPr>
              <a:defRPr/>
            </a:pPr>
            <a:r>
              <a:rPr lang="en-US" b="1" dirty="0">
                <a:solidFill>
                  <a:schemeClr val="tx1">
                    <a:lumMod val="50000"/>
                    <a:lumOff val="50000"/>
                  </a:schemeClr>
                </a:solidFill>
              </a:rPr>
              <a:t>WEB-UI – </a:t>
            </a:r>
            <a:r>
              <a:rPr lang="en-US" b="1" dirty="0"/>
              <a:t>Standard</a:t>
            </a:r>
            <a:r>
              <a:rPr lang="en-US" b="1" dirty="0">
                <a:solidFill>
                  <a:schemeClr val="tx1">
                    <a:lumMod val="50000"/>
                    <a:lumOff val="50000"/>
                  </a:schemeClr>
                </a:solidFill>
              </a:rPr>
              <a:t> Job Policy Creation</a:t>
            </a:r>
          </a:p>
        </p:txBody>
      </p:sp>
      <p:sp>
        <p:nvSpPr>
          <p:cNvPr id="4" name="Rectangle 3"/>
          <p:cNvSpPr/>
          <p:nvPr/>
        </p:nvSpPr>
        <p:spPr>
          <a:xfrm>
            <a:off x="3036944" y="789124"/>
            <a:ext cx="3557588" cy="248209"/>
          </a:xfrm>
          <a:prstGeom prst="rect">
            <a:avLst/>
          </a:prstGeom>
        </p:spPr>
        <p:txBody>
          <a:bodyPr>
            <a:spAutoFit/>
          </a:bodyPr>
          <a:lstStyle/>
          <a:p>
            <a:pPr marL="214313" indent="-214313">
              <a:buFont typeface="Arial" panose="020B0604020202020204" pitchFamily="34" charset="0"/>
              <a:buChar char="•"/>
              <a:defRPr/>
            </a:pPr>
            <a:r>
              <a:rPr lang="en-US" sz="1013" dirty="0">
                <a:solidFill>
                  <a:schemeClr val="tx1">
                    <a:lumMod val="65000"/>
                    <a:lumOff val="35000"/>
                  </a:schemeClr>
                </a:solidFill>
              </a:rPr>
              <a:t>Job Policy Setup Wizard is split into two panels</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639" y="1592423"/>
            <a:ext cx="4889897" cy="24026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308" y="2197302"/>
            <a:ext cx="4927024" cy="21685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Lst>
        </p:spPr>
      </p:pic>
      <p:sp>
        <p:nvSpPr>
          <p:cNvPr id="2" name="Right Arrow 1"/>
          <p:cNvSpPr/>
          <p:nvPr/>
        </p:nvSpPr>
        <p:spPr>
          <a:xfrm rot="19809355">
            <a:off x="2103835" y="2166938"/>
            <a:ext cx="578644" cy="1559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7" name="Right Arrow 6"/>
          <p:cNvSpPr/>
          <p:nvPr/>
        </p:nvSpPr>
        <p:spPr>
          <a:xfrm rot="19799253">
            <a:off x="1215628" y="1587104"/>
            <a:ext cx="490538" cy="15240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4194" y="238125"/>
            <a:ext cx="2428870" cy="248209"/>
          </a:xfrm>
          <a:prstGeom prst="rect">
            <a:avLst/>
          </a:prstGeom>
        </p:spPr>
        <p:txBody>
          <a:bodyPr wrap="none">
            <a:spAutoFit/>
          </a:bodyPr>
          <a:lstStyle/>
          <a:p>
            <a:pPr>
              <a:defRPr/>
            </a:pPr>
            <a:r>
              <a:rPr lang="en-US" sz="1013" b="1" dirty="0">
                <a:solidFill>
                  <a:schemeClr val="bg2">
                    <a:lumMod val="50000"/>
                    <a:lumOff val="50000"/>
                  </a:schemeClr>
                </a:solidFill>
              </a:rPr>
              <a:t>WEB-UI – </a:t>
            </a:r>
            <a:r>
              <a:rPr lang="en-US" sz="1013" b="1" dirty="0">
                <a:solidFill>
                  <a:schemeClr val="bg2">
                    <a:lumMod val="75000"/>
                    <a:lumOff val="25000"/>
                  </a:schemeClr>
                </a:solidFill>
              </a:rPr>
              <a:t>Batch</a:t>
            </a:r>
            <a:r>
              <a:rPr lang="en-US" sz="1013" b="1" dirty="0">
                <a:solidFill>
                  <a:schemeClr val="tx1">
                    <a:lumMod val="60000"/>
                    <a:lumOff val="40000"/>
                  </a:schemeClr>
                </a:solidFill>
              </a:rPr>
              <a:t> </a:t>
            </a:r>
            <a:r>
              <a:rPr lang="en-US" sz="1013" b="1" dirty="0">
                <a:solidFill>
                  <a:schemeClr val="bg2">
                    <a:lumMod val="50000"/>
                    <a:lumOff val="50000"/>
                  </a:schemeClr>
                </a:solidFill>
              </a:rPr>
              <a:t>Job Policy Creation</a:t>
            </a:r>
          </a:p>
        </p:txBody>
      </p:sp>
      <p:sp>
        <p:nvSpPr>
          <p:cNvPr id="3" name="Rectangle 2"/>
          <p:cNvSpPr/>
          <p:nvPr/>
        </p:nvSpPr>
        <p:spPr>
          <a:xfrm>
            <a:off x="1279145" y="707719"/>
            <a:ext cx="6987399" cy="404085"/>
          </a:xfrm>
          <a:prstGeom prst="rect">
            <a:avLst/>
          </a:prstGeom>
        </p:spPr>
        <p:txBody>
          <a:bodyPr wrap="square">
            <a:spAutoFit/>
          </a:bodyPr>
          <a:lstStyle/>
          <a:p>
            <a:pPr marL="214313" indent="-214313">
              <a:buFont typeface="Arial" panose="020B0604020202020204" pitchFamily="34" charset="0"/>
              <a:buChar char="•"/>
              <a:defRPr/>
            </a:pPr>
            <a:r>
              <a:rPr lang="en-US" sz="1013" dirty="0">
                <a:solidFill>
                  <a:schemeClr val="bg2">
                    <a:lumMod val="65000"/>
                    <a:lumOff val="35000"/>
                  </a:schemeClr>
                </a:solidFill>
              </a:rPr>
              <a:t>Batch Policies  are used to schedule a series of Standard policies sequentially to  a given thread number  </a:t>
            </a:r>
          </a:p>
          <a:p>
            <a:pPr marL="214313" indent="-214313">
              <a:buFont typeface="Arial" panose="020B0604020202020204" pitchFamily="34" charset="0"/>
              <a:buChar char="•"/>
              <a:defRPr/>
            </a:pPr>
            <a:r>
              <a:rPr lang="en-US" sz="1013" dirty="0">
                <a:solidFill>
                  <a:schemeClr val="bg2">
                    <a:lumMod val="65000"/>
                    <a:lumOff val="35000"/>
                  </a:schemeClr>
                </a:solidFill>
              </a:rPr>
              <a:t>Simplifies scheduling  when multiple jobs are required to share the same resources, staging path, thread# </a:t>
            </a:r>
            <a:r>
              <a:rPr lang="en-US" sz="1013" dirty="0" err="1">
                <a:solidFill>
                  <a:schemeClr val="bg2">
                    <a:lumMod val="65000"/>
                    <a:lumOff val="35000"/>
                  </a:schemeClr>
                </a:solidFill>
              </a:rPr>
              <a:t>etc</a:t>
            </a:r>
            <a:endParaRPr lang="en-US" sz="1013" dirty="0">
              <a:solidFill>
                <a:schemeClr val="bg2">
                  <a:lumMod val="65000"/>
                  <a:lumOff val="35000"/>
                </a:schemeClr>
              </a:solidFill>
            </a:endParaRP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748" y="1333189"/>
            <a:ext cx="6176499" cy="293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Image result for thinker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1678782"/>
            <a:ext cx="1793081" cy="143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9191" y="1322763"/>
            <a:ext cx="2689622" cy="300082"/>
          </a:xfrm>
          <a:prstGeom prst="rect">
            <a:avLst/>
          </a:prstGeom>
          <a:noFill/>
        </p:spPr>
        <p:txBody>
          <a:bodyPr>
            <a:spAutoFit/>
          </a:bodyPr>
          <a:lstStyle/>
          <a:p>
            <a:pPr>
              <a:defRPr/>
            </a:pPr>
            <a:r>
              <a:rPr lang="en-US" b="1" dirty="0">
                <a:solidFill>
                  <a:schemeClr val="tx1">
                    <a:lumMod val="65000"/>
                    <a:lumOff val="35000"/>
                  </a:schemeClr>
                </a:solidFill>
              </a:rPr>
              <a:t>Job Policies Connect the Dots</a:t>
            </a:r>
          </a:p>
        </p:txBody>
      </p:sp>
      <p:sp>
        <p:nvSpPr>
          <p:cNvPr id="4" name="TextBox 3"/>
          <p:cNvSpPr txBox="1"/>
          <p:nvPr/>
        </p:nvSpPr>
        <p:spPr>
          <a:xfrm>
            <a:off x="2919700" y="3320654"/>
            <a:ext cx="3384117" cy="323165"/>
          </a:xfrm>
          <a:prstGeom prst="rect">
            <a:avLst/>
          </a:prstGeom>
          <a:noFill/>
        </p:spPr>
        <p:txBody>
          <a:bodyPr wrap="square">
            <a:spAutoFit/>
          </a:bodyPr>
          <a:lstStyle/>
          <a:p>
            <a:pPr>
              <a:defRPr/>
            </a:pPr>
            <a:r>
              <a:rPr lang="en-US" sz="1500" b="1" dirty="0">
                <a:solidFill>
                  <a:schemeClr val="tx1">
                    <a:lumMod val="65000"/>
                    <a:lumOff val="35000"/>
                  </a:schemeClr>
                </a:solidFill>
              </a:rPr>
              <a:t>To Perform the Migration process!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6" presetClass="entr" presetSubtype="0" fill="hold" nodeType="afterEffect">
                                  <p:stCondLst>
                                    <p:cond delay="1000"/>
                                  </p:stCondLst>
                                  <p:childTnLst>
                                    <p:set>
                                      <p:cBhvr>
                                        <p:cTn id="12" dur="1" fill="hold">
                                          <p:stCondLst>
                                            <p:cond delay="0"/>
                                          </p:stCondLst>
                                        </p:cTn>
                                        <p:tgtEl>
                                          <p:spTgt spid="21506"/>
                                        </p:tgtEl>
                                        <p:attrNameLst>
                                          <p:attrName>style.visibility</p:attrName>
                                        </p:attrNameLst>
                                      </p:cBhvr>
                                      <p:to>
                                        <p:strVal val="visible"/>
                                      </p:to>
                                    </p:set>
                                    <p:animEffect transition="in" filter="wipe(down)">
                                      <p:cBhvr>
                                        <p:cTn id="13" dur="580">
                                          <p:stCondLst>
                                            <p:cond delay="0"/>
                                          </p:stCondLst>
                                        </p:cTn>
                                        <p:tgtEl>
                                          <p:spTgt spid="21506"/>
                                        </p:tgtEl>
                                      </p:cBhvr>
                                    </p:animEffect>
                                    <p:anim calcmode="lin" valueType="num">
                                      <p:cBhvr>
                                        <p:cTn id="14" dur="1822" tmFilter="0,0; 0.14,0.36; 0.43,0.73; 0.71,0.91; 1.0,1.0">
                                          <p:stCondLst>
                                            <p:cond delay="0"/>
                                          </p:stCondLst>
                                        </p:cTn>
                                        <p:tgtEl>
                                          <p:spTgt spid="2150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150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150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150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1506"/>
                                        </p:tgtEl>
                                        <p:attrNameLst>
                                          <p:attrName>ppt_y</p:attrName>
                                        </p:attrNameLst>
                                      </p:cBhvr>
                                      <p:tavLst>
                                        <p:tav tm="0" fmla="#ppt_y-sin(pi*$)/81">
                                          <p:val>
                                            <p:fltVal val="0"/>
                                          </p:val>
                                        </p:tav>
                                        <p:tav tm="100000">
                                          <p:val>
                                            <p:fltVal val="1"/>
                                          </p:val>
                                        </p:tav>
                                      </p:tavLst>
                                    </p:anim>
                                    <p:animScale>
                                      <p:cBhvr>
                                        <p:cTn id="19" dur="26">
                                          <p:stCondLst>
                                            <p:cond delay="650"/>
                                          </p:stCondLst>
                                        </p:cTn>
                                        <p:tgtEl>
                                          <p:spTgt spid="21506"/>
                                        </p:tgtEl>
                                      </p:cBhvr>
                                      <p:to x="100000" y="60000"/>
                                    </p:animScale>
                                    <p:animScale>
                                      <p:cBhvr>
                                        <p:cTn id="20" dur="166" decel="50000">
                                          <p:stCondLst>
                                            <p:cond delay="676"/>
                                          </p:stCondLst>
                                        </p:cTn>
                                        <p:tgtEl>
                                          <p:spTgt spid="21506"/>
                                        </p:tgtEl>
                                      </p:cBhvr>
                                      <p:to x="100000" y="100000"/>
                                    </p:animScale>
                                    <p:animScale>
                                      <p:cBhvr>
                                        <p:cTn id="21" dur="26">
                                          <p:stCondLst>
                                            <p:cond delay="1312"/>
                                          </p:stCondLst>
                                        </p:cTn>
                                        <p:tgtEl>
                                          <p:spTgt spid="21506"/>
                                        </p:tgtEl>
                                      </p:cBhvr>
                                      <p:to x="100000" y="80000"/>
                                    </p:animScale>
                                    <p:animScale>
                                      <p:cBhvr>
                                        <p:cTn id="22" dur="166" decel="50000">
                                          <p:stCondLst>
                                            <p:cond delay="1338"/>
                                          </p:stCondLst>
                                        </p:cTn>
                                        <p:tgtEl>
                                          <p:spTgt spid="21506"/>
                                        </p:tgtEl>
                                      </p:cBhvr>
                                      <p:to x="100000" y="100000"/>
                                    </p:animScale>
                                    <p:animScale>
                                      <p:cBhvr>
                                        <p:cTn id="23" dur="26">
                                          <p:stCondLst>
                                            <p:cond delay="1642"/>
                                          </p:stCondLst>
                                        </p:cTn>
                                        <p:tgtEl>
                                          <p:spTgt spid="21506"/>
                                        </p:tgtEl>
                                      </p:cBhvr>
                                      <p:to x="100000" y="90000"/>
                                    </p:animScale>
                                    <p:animScale>
                                      <p:cBhvr>
                                        <p:cTn id="24" dur="166" decel="50000">
                                          <p:stCondLst>
                                            <p:cond delay="1668"/>
                                          </p:stCondLst>
                                        </p:cTn>
                                        <p:tgtEl>
                                          <p:spTgt spid="21506"/>
                                        </p:tgtEl>
                                      </p:cBhvr>
                                      <p:to x="100000" y="100000"/>
                                    </p:animScale>
                                    <p:animScale>
                                      <p:cBhvr>
                                        <p:cTn id="25" dur="26">
                                          <p:stCondLst>
                                            <p:cond delay="1808"/>
                                          </p:stCondLst>
                                        </p:cTn>
                                        <p:tgtEl>
                                          <p:spTgt spid="21506"/>
                                        </p:tgtEl>
                                      </p:cBhvr>
                                      <p:to x="100000" y="95000"/>
                                    </p:animScale>
                                    <p:animScale>
                                      <p:cBhvr>
                                        <p:cTn id="26" dur="166" decel="50000">
                                          <p:stCondLst>
                                            <p:cond delay="1834"/>
                                          </p:stCondLst>
                                        </p:cTn>
                                        <p:tgtEl>
                                          <p:spTgt spid="21506"/>
                                        </p:tgtEl>
                                      </p:cBhvr>
                                      <p:to x="100000" y="100000"/>
                                    </p:animScale>
                                  </p:childTnLst>
                                </p:cTn>
                              </p:par>
                              <p:par>
                                <p:cTn id="27" presetID="2" presetClass="entr" presetSubtype="4" fill="hold" grpId="0" nodeType="withEffect">
                                  <p:stCondLst>
                                    <p:cond delay="100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defRPr/>
            </a:pPr>
            <a:r>
              <a:rPr b="1" dirty="0">
                <a:solidFill>
                  <a:schemeClr val="bg1">
                    <a:lumMod val="65000"/>
                  </a:schemeClr>
                </a:solidFill>
              </a:rPr>
              <a:t>Features</a:t>
            </a:r>
          </a:p>
        </p:txBody>
      </p:sp>
      <p:sp>
        <p:nvSpPr>
          <p:cNvPr id="3" name="Content Placeholder 2"/>
          <p:cNvSpPr>
            <a:spLocks noGrp="1"/>
          </p:cNvSpPr>
          <p:nvPr>
            <p:ph sz="half" idx="1"/>
          </p:nvPr>
        </p:nvSpPr>
        <p:spPr>
          <a:xfrm>
            <a:off x="186804" y="842963"/>
            <a:ext cx="3932007" cy="3802200"/>
          </a:xfr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5400000" scaled="1"/>
            <a:tileRect/>
          </a:gradFill>
        </p:spPr>
        <p:txBody>
          <a:bodyPr lIns="0" tIns="0" rIns="342900" bIns="0">
            <a:normAutofit fontScale="25000" lnSpcReduction="20000"/>
          </a:bodyPr>
          <a:lstStyle/>
          <a:p>
            <a:pPr>
              <a:defRPr/>
            </a:pPr>
            <a:endParaRPr lang="en-US" sz="1575" dirty="0"/>
          </a:p>
          <a:p>
            <a:pPr>
              <a:lnSpc>
                <a:spcPct val="17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Roman" panose="020B0502040000020004" pitchFamily="34" charset="0"/>
              </a:rPr>
              <a:t>Single point of management</a:t>
            </a:r>
          </a:p>
          <a:p>
            <a:pPr>
              <a:lnSpc>
                <a:spcPct val="12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Roman" panose="020B0502040000020004" pitchFamily="34" charset="0"/>
              </a:rPr>
              <a:t>No dependency on Avamar when recovering from tape or cloud </a:t>
            </a:r>
            <a:endParaRPr lang="en-US" sz="4800" i="1" dirty="0">
              <a:solidFill>
                <a:schemeClr val="tx1">
                  <a:lumMod val="65000"/>
                  <a:lumOff val="35000"/>
                </a:schemeClr>
              </a:solidFill>
              <a:latin typeface="MetaBook-Roman" panose="020B0502040000020004" pitchFamily="34" charset="0"/>
            </a:endParaRPr>
          </a:p>
          <a:p>
            <a:pPr marL="0" indent="0">
              <a:lnSpc>
                <a:spcPct val="120000"/>
              </a:lnSpc>
              <a:buClr>
                <a:srgbClr val="C00000"/>
              </a:buClr>
              <a:buNone/>
              <a:defRPr/>
            </a:pPr>
            <a:r>
              <a:rPr lang="en-US" sz="4800" i="1" dirty="0">
                <a:solidFill>
                  <a:schemeClr val="tx1">
                    <a:lumMod val="65000"/>
                    <a:lumOff val="35000"/>
                  </a:schemeClr>
                </a:solidFill>
                <a:latin typeface="MetaBook-Roman" panose="020B0502040000020004" pitchFamily="34" charset="0"/>
              </a:rPr>
              <a:t>     (exceptions Oracle or PAX archives</a:t>
            </a:r>
            <a:r>
              <a:rPr lang="en-US" sz="4800" dirty="0">
                <a:solidFill>
                  <a:schemeClr val="tx1">
                    <a:lumMod val="65000"/>
                    <a:lumOff val="35000"/>
                  </a:schemeClr>
                </a:solidFill>
                <a:latin typeface="MetaBook-Roman" panose="020B0502040000020004" pitchFamily="34" charset="0"/>
              </a:rPr>
              <a:t>)</a:t>
            </a:r>
          </a:p>
          <a:p>
            <a:pPr>
              <a:lnSpc>
                <a:spcPct val="12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Roman" panose="020B0502040000020004" pitchFamily="34" charset="0"/>
              </a:rPr>
              <a:t>Seamless support for different staging platform OS types</a:t>
            </a:r>
          </a:p>
          <a:p>
            <a:pPr>
              <a:lnSpc>
                <a:spcPct val="12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Roman" panose="020B0502040000020004" pitchFamily="34" charset="0"/>
              </a:rPr>
              <a:t>Supports migrating  Avamar backup contents in bulk to Hybrid cloud storage via  various gateways</a:t>
            </a:r>
          </a:p>
          <a:p>
            <a:pPr>
              <a:lnSpc>
                <a:spcPct val="17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Roman" panose="020B0502040000020004" pitchFamily="34" charset="0"/>
              </a:rPr>
              <a:t>Cataloged tape backups</a:t>
            </a:r>
          </a:p>
          <a:p>
            <a:pPr>
              <a:lnSpc>
                <a:spcPct val="17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Roman" panose="020B0502040000020004" pitchFamily="34" charset="0"/>
              </a:rPr>
              <a:t>Indexed and searchable cloud copy</a:t>
            </a:r>
          </a:p>
          <a:p>
            <a:pPr>
              <a:lnSpc>
                <a:spcPct val="12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Roman" panose="020B0502040000020004" pitchFamily="34" charset="0"/>
              </a:rPr>
              <a:t>File level recoveries directly from tape or cloud</a:t>
            </a:r>
          </a:p>
          <a:p>
            <a:pPr>
              <a:lnSpc>
                <a:spcPct val="12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Roman" panose="020B0502040000020004" pitchFamily="34" charset="0"/>
              </a:rPr>
              <a:t>Supports multiple staging servers and optionally multiple migration threads per server all of which can be used concurrently</a:t>
            </a:r>
          </a:p>
          <a:p>
            <a:pPr>
              <a:defRPr/>
            </a:pPr>
            <a:endParaRPr lang="en-US" dirty="0">
              <a:solidFill>
                <a:schemeClr val="bg1">
                  <a:lumMod val="50000"/>
                </a:schemeClr>
              </a:solidFill>
            </a:endParaRPr>
          </a:p>
        </p:txBody>
      </p:sp>
      <p:sp>
        <p:nvSpPr>
          <p:cNvPr id="4" name="Content Placeholder 3"/>
          <p:cNvSpPr>
            <a:spLocks noGrp="1"/>
          </p:cNvSpPr>
          <p:nvPr>
            <p:ph sz="half" idx="2"/>
          </p:nvPr>
        </p:nvSpPr>
        <p:spPr>
          <a:xfrm>
            <a:off x="4324037" y="842962"/>
            <a:ext cx="4214374" cy="3802199"/>
          </a:xfr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2700000" scaled="1"/>
            <a:tileRect/>
          </a:gradFill>
        </p:spPr>
        <p:txBody>
          <a:bodyPr>
            <a:normAutofit fontScale="25000" lnSpcReduction="20000"/>
          </a:bodyPr>
          <a:lstStyle/>
          <a:p>
            <a:pPr>
              <a:defRPr/>
            </a:pPr>
            <a:endParaRPr lang="en-US" sz="1575" dirty="0"/>
          </a:p>
          <a:p>
            <a:pPr>
              <a:lnSpc>
                <a:spcPct val="12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LF-Roman" panose="020B0502040000020004" pitchFamily="34" charset="0"/>
              </a:rPr>
              <a:t>Easy to use CLI interactive Menu driven UI               </a:t>
            </a:r>
          </a:p>
          <a:p>
            <a:pPr marL="0" indent="0">
              <a:lnSpc>
                <a:spcPct val="120000"/>
              </a:lnSpc>
              <a:buClr>
                <a:srgbClr val="C00000"/>
              </a:buClr>
              <a:buNone/>
              <a:defRPr/>
            </a:pPr>
            <a:r>
              <a:rPr lang="en-US" sz="4800" dirty="0">
                <a:solidFill>
                  <a:schemeClr val="tx1">
                    <a:lumMod val="65000"/>
                    <a:lumOff val="35000"/>
                  </a:schemeClr>
                </a:solidFill>
                <a:latin typeface="MetaBookLF-Roman" panose="020B0502040000020004" pitchFamily="34" charset="0"/>
              </a:rPr>
              <a:t>     (Web based UI is almost here)</a:t>
            </a:r>
          </a:p>
          <a:p>
            <a:pPr>
              <a:lnSpc>
                <a:spcPct val="17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LF-Roman" panose="020B0502040000020004" pitchFamily="34" charset="0"/>
              </a:rPr>
              <a:t>Batch driven migration process</a:t>
            </a:r>
          </a:p>
          <a:p>
            <a:pPr>
              <a:lnSpc>
                <a:spcPct val="17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LF-Roman" panose="020B0502040000020004" pitchFamily="34" charset="0"/>
              </a:rPr>
              <a:t>Supports all Avamar system types </a:t>
            </a:r>
          </a:p>
          <a:p>
            <a:pPr>
              <a:lnSpc>
                <a:spcPct val="12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LF-Roman" panose="020B0502040000020004" pitchFamily="34" charset="0"/>
              </a:rPr>
              <a:t>Automated export backup initiation </a:t>
            </a:r>
          </a:p>
          <a:p>
            <a:pPr>
              <a:lnSpc>
                <a:spcPct val="12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LF-Roman" panose="020B0502040000020004" pitchFamily="34" charset="0"/>
              </a:rPr>
              <a:t>Email notifications &amp; job logs capture all migration activity       </a:t>
            </a:r>
          </a:p>
          <a:p>
            <a:pPr>
              <a:lnSpc>
                <a:spcPct val="12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LF-Roman" panose="020B0502040000020004" pitchFamily="34" charset="0"/>
              </a:rPr>
              <a:t>Incremental &amp; non-incremental migration strategies</a:t>
            </a:r>
          </a:p>
          <a:p>
            <a:pPr>
              <a:lnSpc>
                <a:spcPct val="12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LF-Roman" panose="020B0502040000020004" pitchFamily="34" charset="0"/>
              </a:rPr>
              <a:t>Supports all popular Avamar plug-in types</a:t>
            </a:r>
          </a:p>
          <a:p>
            <a:pPr>
              <a:lnSpc>
                <a:spcPct val="17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LF-Roman" panose="020B0502040000020004" pitchFamily="34" charset="0"/>
              </a:rPr>
              <a:t>Extensive backup selection filters</a:t>
            </a:r>
          </a:p>
          <a:p>
            <a:pPr>
              <a:lnSpc>
                <a:spcPct val="170000"/>
              </a:lnSpc>
              <a:buClr>
                <a:srgbClr val="C00000"/>
              </a:buClr>
              <a:buFont typeface="Wingdings" panose="05000000000000000000" pitchFamily="2" charset="2"/>
              <a:buChar char="ü"/>
              <a:defRPr/>
            </a:pPr>
            <a:r>
              <a:rPr lang="en-US" sz="4800" dirty="0">
                <a:solidFill>
                  <a:schemeClr val="tx1">
                    <a:lumMod val="65000"/>
                    <a:lumOff val="35000"/>
                  </a:schemeClr>
                </a:solidFill>
                <a:latin typeface="MetaBookLF-Roman" panose="020B0502040000020004" pitchFamily="34" charset="0"/>
              </a:rPr>
              <a:t>Recoveries visible in Avamar Activity Monitor</a:t>
            </a:r>
          </a:p>
          <a:p>
            <a:pPr>
              <a:defRPr/>
            </a:pPr>
            <a:endParaRPr lang="en-US" sz="2625"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794" y="267450"/>
            <a:ext cx="598857" cy="46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Multidocument 12"/>
          <p:cNvSpPr/>
          <p:nvPr/>
        </p:nvSpPr>
        <p:spPr>
          <a:xfrm>
            <a:off x="6578929" y="989800"/>
            <a:ext cx="436182" cy="627069"/>
          </a:xfrm>
          <a:prstGeom prst="flowChartMultidocument">
            <a:avLst/>
          </a:prstGeom>
          <a:solidFill>
            <a:srgbClr val="C00000"/>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1975248" y="180975"/>
            <a:ext cx="5403056" cy="519373"/>
          </a:xfrm>
        </p:spPr>
        <p:txBody>
          <a:bodyPr/>
          <a:lstStyle/>
          <a:p>
            <a:pPr algn="ctr">
              <a:defRPr/>
            </a:pPr>
            <a:r>
              <a:rPr lang="en-US" sz="1500" b="1" dirty="0">
                <a:solidFill>
                  <a:schemeClr val="bg1">
                    <a:lumMod val="50000"/>
                  </a:schemeClr>
                </a:solidFill>
              </a:rPr>
              <a:t>Export to Tape Workflow</a:t>
            </a:r>
            <a:br>
              <a:rPr lang="en-US" sz="1500" b="1" dirty="0">
                <a:solidFill>
                  <a:schemeClr val="bg1">
                    <a:lumMod val="50000"/>
                  </a:schemeClr>
                </a:solidFill>
              </a:rPr>
            </a:br>
            <a:r>
              <a:rPr lang="en-US" sz="900" b="1" dirty="0">
                <a:solidFill>
                  <a:schemeClr val="bg1">
                    <a:lumMod val="50000"/>
                  </a:schemeClr>
                </a:solidFill>
              </a:rPr>
              <a:t>(Networker Shown)</a:t>
            </a:r>
            <a:br>
              <a:rPr lang="en-US" sz="900" b="1" dirty="0">
                <a:solidFill>
                  <a:schemeClr val="bg1">
                    <a:lumMod val="50000"/>
                  </a:schemeClr>
                </a:solidFill>
              </a:rPr>
            </a:br>
            <a:endParaRPr lang="en-US" sz="1350" b="1" dirty="0">
              <a:solidFill>
                <a:srgbClr val="C00000"/>
              </a:solidFill>
            </a:endParaRPr>
          </a:p>
        </p:txBody>
      </p:sp>
      <p:pic>
        <p:nvPicPr>
          <p:cNvPr id="34820" name="Picture 2" descr="C:\Users\meighp\Downloads\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020" y="1182290"/>
            <a:ext cx="68222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 56"/>
          <p:cNvGrpSpPr/>
          <p:nvPr/>
        </p:nvGrpSpPr>
        <p:grpSpPr>
          <a:xfrm>
            <a:off x="1538826" y="948641"/>
            <a:ext cx="1428751" cy="3298817"/>
            <a:chOff x="990600" y="949333"/>
            <a:chExt cx="1905001" cy="3298817"/>
          </a:xfrm>
          <a:solidFill>
            <a:schemeClr val="tx2">
              <a:lumMod val="20000"/>
              <a:lumOff val="80000"/>
            </a:schemeClr>
          </a:solidFill>
        </p:grpSpPr>
        <p:sp>
          <p:nvSpPr>
            <p:cNvPr id="58" name="Rounded Rectangle 57"/>
            <p:cNvSpPr/>
            <p:nvPr/>
          </p:nvSpPr>
          <p:spPr>
            <a:xfrm>
              <a:off x="990600" y="949333"/>
              <a:ext cx="1905001" cy="3298817"/>
            </a:xfrm>
            <a:prstGeom prst="roundRect">
              <a:avLst/>
            </a:prstGeom>
            <a:grp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013" dirty="0"/>
            </a:p>
          </p:txBody>
        </p:sp>
        <p:pic>
          <p:nvPicPr>
            <p:cNvPr id="59" name="Picture 15" descr="folder"/>
            <p:cNvPicPr>
              <a:picLocks noChangeAspect="1" noChangeArrowheads="1"/>
            </p:cNvPicPr>
            <p:nvPr/>
          </p:nvPicPr>
          <p:blipFill>
            <a:blip r:embed="rId4" cstate="print">
              <a:clrChange>
                <a:clrFrom>
                  <a:srgbClr val="000000"/>
                </a:clrFrom>
                <a:clrTo>
                  <a:srgbClr val="000000">
                    <a:alpha val="0"/>
                  </a:srgbClr>
                </a:clrTo>
              </a:clrChange>
              <a:duotone>
                <a:prstClr val="black"/>
                <a:schemeClr val="accent3">
                  <a:tint val="45000"/>
                  <a:satMod val="400000"/>
                </a:schemeClr>
              </a:duotone>
            </a:blip>
            <a:srcRect/>
            <a:stretch>
              <a:fillRect/>
            </a:stretch>
          </p:blipFill>
          <p:spPr bwMode="auto">
            <a:xfrm>
              <a:off x="1237397" y="1851522"/>
              <a:ext cx="394009" cy="316094"/>
            </a:xfrm>
            <a:prstGeom prst="rect">
              <a:avLst/>
            </a:prstGeom>
            <a:grpFill/>
            <a:ln w="9525">
              <a:noFill/>
              <a:miter lim="800000"/>
              <a:headEnd/>
              <a:tailEnd/>
            </a:ln>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8216" y="2495550"/>
              <a:ext cx="412370" cy="412370"/>
            </a:xfrm>
            <a:prstGeom prst="rect">
              <a:avLst/>
            </a:prstGeom>
            <a:grpFill/>
            <a:ln w="12700" cmpd="sng">
              <a:solidFill>
                <a:schemeClr val="bg2"/>
              </a:solidFill>
            </a:ln>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4324" y="3301497"/>
              <a:ext cx="528182" cy="528182"/>
            </a:xfrm>
            <a:prstGeom prst="rect">
              <a:avLst/>
            </a:prstGeom>
            <a:grpFill/>
          </p:spPr>
        </p:pic>
        <p:pic>
          <p:nvPicPr>
            <p:cNvPr id="62" name="Picture 61" descr="Serv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5633" y="1842922"/>
              <a:ext cx="405565" cy="353743"/>
            </a:xfrm>
            <a:prstGeom prst="rect">
              <a:avLst/>
            </a:prstGeom>
            <a:grpFill/>
          </p:spPr>
        </p:pic>
        <p:pic>
          <p:nvPicPr>
            <p:cNvPr id="63" name="Picture 62" descr="Laptop.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2676" y="1198414"/>
              <a:ext cx="451478" cy="315003"/>
            </a:xfrm>
            <a:prstGeom prst="rect">
              <a:avLst/>
            </a:prstGeom>
            <a:grpFill/>
          </p:spPr>
        </p:pic>
        <p:pic>
          <p:nvPicPr>
            <p:cNvPr id="65" name="Picture 64" descr="Emai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1987" y="3301497"/>
              <a:ext cx="544829" cy="544829"/>
            </a:xfrm>
            <a:prstGeom prst="rect">
              <a:avLst/>
            </a:prstGeom>
            <a:grpFill/>
          </p:spPr>
        </p:pic>
        <p:sp>
          <p:nvSpPr>
            <p:cNvPr id="67" name="TextBox 66"/>
            <p:cNvSpPr txBox="1"/>
            <p:nvPr/>
          </p:nvSpPr>
          <p:spPr>
            <a:xfrm>
              <a:off x="2040502" y="1453830"/>
              <a:ext cx="675827" cy="276999"/>
            </a:xfrm>
            <a:prstGeom prst="rect">
              <a:avLst/>
            </a:prstGeom>
            <a:grpFill/>
          </p:spPr>
          <p:txBody>
            <a:bodyPr wrap="none">
              <a:spAutoFit/>
            </a:bodyPr>
            <a:lstStyle/>
            <a:p>
              <a:pPr algn="ctr">
                <a:defRPr/>
              </a:pPr>
              <a:r>
                <a:rPr lang="en-US" sz="600" dirty="0">
                  <a:solidFill>
                    <a:schemeClr val="bg2"/>
                  </a:solidFill>
                </a:rPr>
                <a:t>Desktops</a:t>
              </a:r>
            </a:p>
            <a:p>
              <a:pPr algn="ctr">
                <a:defRPr/>
              </a:pPr>
              <a:r>
                <a:rPr lang="en-US" sz="600" dirty="0">
                  <a:solidFill>
                    <a:schemeClr val="bg2"/>
                  </a:solidFill>
                </a:rPr>
                <a:t>Laptops</a:t>
              </a:r>
            </a:p>
          </p:txBody>
        </p:sp>
        <p:sp>
          <p:nvSpPr>
            <p:cNvPr id="68" name="TextBox 67"/>
            <p:cNvSpPr txBox="1"/>
            <p:nvPr/>
          </p:nvSpPr>
          <p:spPr>
            <a:xfrm>
              <a:off x="1202287" y="2167616"/>
              <a:ext cx="464229" cy="184666"/>
            </a:xfrm>
            <a:prstGeom prst="rect">
              <a:avLst/>
            </a:prstGeom>
            <a:grpFill/>
          </p:spPr>
          <p:txBody>
            <a:bodyPr wrap="none">
              <a:spAutoFit/>
            </a:bodyPr>
            <a:lstStyle/>
            <a:p>
              <a:pPr algn="ctr">
                <a:defRPr/>
              </a:pPr>
              <a:r>
                <a:rPr lang="en-US" sz="600" dirty="0">
                  <a:solidFill>
                    <a:schemeClr val="bg2"/>
                  </a:solidFill>
                </a:rPr>
                <a:t>Files</a:t>
              </a:r>
            </a:p>
          </p:txBody>
        </p:sp>
        <p:sp>
          <p:nvSpPr>
            <p:cNvPr id="69" name="TextBox 68"/>
            <p:cNvSpPr txBox="1"/>
            <p:nvPr/>
          </p:nvSpPr>
          <p:spPr>
            <a:xfrm>
              <a:off x="1983861" y="2167616"/>
              <a:ext cx="789107" cy="184666"/>
            </a:xfrm>
            <a:prstGeom prst="rect">
              <a:avLst/>
            </a:prstGeom>
            <a:grpFill/>
          </p:spPr>
          <p:txBody>
            <a:bodyPr wrap="none">
              <a:spAutoFit/>
            </a:bodyPr>
            <a:lstStyle/>
            <a:p>
              <a:pPr algn="ctr">
                <a:defRPr/>
              </a:pPr>
              <a:r>
                <a:rPr lang="en-US" sz="600" dirty="0">
                  <a:solidFill>
                    <a:schemeClr val="bg2"/>
                  </a:solidFill>
                </a:rPr>
                <a:t>NAS/NDMP</a:t>
              </a:r>
            </a:p>
          </p:txBody>
        </p:sp>
        <p:sp>
          <p:nvSpPr>
            <p:cNvPr id="70" name="TextBox 69"/>
            <p:cNvSpPr txBox="1"/>
            <p:nvPr/>
          </p:nvSpPr>
          <p:spPr>
            <a:xfrm>
              <a:off x="1074045" y="2876550"/>
              <a:ext cx="720712" cy="276999"/>
            </a:xfrm>
            <a:prstGeom prst="rect">
              <a:avLst/>
            </a:prstGeom>
            <a:grpFill/>
          </p:spPr>
          <p:txBody>
            <a:bodyPr wrap="none">
              <a:spAutoFit/>
            </a:bodyPr>
            <a:lstStyle/>
            <a:p>
              <a:pPr algn="ctr">
                <a:defRPr/>
              </a:pPr>
              <a:r>
                <a:rPr lang="en-US" sz="600" dirty="0">
                  <a:solidFill>
                    <a:schemeClr val="bg2"/>
                  </a:solidFill>
                </a:rPr>
                <a:t>VMware &amp;</a:t>
              </a:r>
            </a:p>
            <a:p>
              <a:pPr algn="ctr">
                <a:defRPr/>
              </a:pPr>
              <a:r>
                <a:rPr lang="en-US" sz="600" dirty="0">
                  <a:solidFill>
                    <a:schemeClr val="bg2"/>
                  </a:solidFill>
                </a:rPr>
                <a:t>Hyper-V</a:t>
              </a:r>
            </a:p>
          </p:txBody>
        </p:sp>
        <p:sp>
          <p:nvSpPr>
            <p:cNvPr id="71" name="TextBox 70"/>
            <p:cNvSpPr txBox="1"/>
            <p:nvPr/>
          </p:nvSpPr>
          <p:spPr>
            <a:xfrm>
              <a:off x="2008441" y="2932538"/>
              <a:ext cx="739947" cy="184666"/>
            </a:xfrm>
            <a:prstGeom prst="rect">
              <a:avLst/>
            </a:prstGeom>
            <a:grpFill/>
          </p:spPr>
          <p:txBody>
            <a:bodyPr wrap="none">
              <a:spAutoFit/>
            </a:bodyPr>
            <a:lstStyle/>
            <a:p>
              <a:pPr algn="ctr">
                <a:defRPr/>
              </a:pPr>
              <a:r>
                <a:rPr lang="en-US" sz="600" dirty="0">
                  <a:solidFill>
                    <a:schemeClr val="bg2"/>
                  </a:solidFill>
                </a:rPr>
                <a:t>Databases</a:t>
              </a:r>
            </a:p>
          </p:txBody>
        </p:sp>
        <p:sp>
          <p:nvSpPr>
            <p:cNvPr id="72" name="TextBox 71"/>
            <p:cNvSpPr txBox="1"/>
            <p:nvPr/>
          </p:nvSpPr>
          <p:spPr>
            <a:xfrm>
              <a:off x="1181983" y="3844380"/>
              <a:ext cx="504840" cy="184666"/>
            </a:xfrm>
            <a:prstGeom prst="rect">
              <a:avLst/>
            </a:prstGeom>
            <a:grpFill/>
          </p:spPr>
          <p:txBody>
            <a:bodyPr wrap="none">
              <a:spAutoFit/>
            </a:bodyPr>
            <a:lstStyle/>
            <a:p>
              <a:pPr algn="ctr">
                <a:defRPr/>
              </a:pPr>
              <a:r>
                <a:rPr lang="en-US" sz="600" dirty="0">
                  <a:solidFill>
                    <a:schemeClr val="bg2"/>
                  </a:solidFill>
                </a:rPr>
                <a:t>Email</a:t>
              </a:r>
            </a:p>
          </p:txBody>
        </p:sp>
        <p:sp>
          <p:nvSpPr>
            <p:cNvPr id="73" name="TextBox 72"/>
            <p:cNvSpPr txBox="1"/>
            <p:nvPr/>
          </p:nvSpPr>
          <p:spPr>
            <a:xfrm>
              <a:off x="1976382" y="3844380"/>
              <a:ext cx="804067" cy="184666"/>
            </a:xfrm>
            <a:prstGeom prst="rect">
              <a:avLst/>
            </a:prstGeom>
            <a:grpFill/>
          </p:spPr>
          <p:txBody>
            <a:bodyPr wrap="none">
              <a:spAutoFit/>
            </a:bodyPr>
            <a:lstStyle/>
            <a:p>
              <a:pPr algn="ctr">
                <a:defRPr/>
              </a:pPr>
              <a:r>
                <a:rPr lang="en-US" sz="600" dirty="0">
                  <a:solidFill>
                    <a:schemeClr val="bg2"/>
                  </a:solidFill>
                </a:rPr>
                <a:t>Applications</a:t>
              </a:r>
            </a:p>
          </p:txBody>
        </p:sp>
        <p:grpSp>
          <p:nvGrpSpPr>
            <p:cNvPr id="74" name="Group 73"/>
            <p:cNvGrpSpPr/>
            <p:nvPr/>
          </p:nvGrpSpPr>
          <p:grpSpPr>
            <a:xfrm>
              <a:off x="2093200" y="2440934"/>
              <a:ext cx="570431" cy="525472"/>
              <a:chOff x="2073447" y="2432467"/>
              <a:chExt cx="570431" cy="525472"/>
            </a:xfrm>
            <a:grpFill/>
          </p:grpSpPr>
          <p:pic>
            <p:nvPicPr>
              <p:cNvPr id="75" name="Picture 74" descr="disk.png"/>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073447" y="2432467"/>
                <a:ext cx="570431" cy="525472"/>
              </a:xfrm>
              <a:prstGeom prst="rect">
                <a:avLst/>
              </a:prstGeom>
              <a:grpFill/>
            </p:spPr>
          </p:pic>
          <p:sp>
            <p:nvSpPr>
              <p:cNvPr id="76" name="Text Box 230"/>
              <p:cNvSpPr txBox="1">
                <a:spLocks noChangeArrowheads="1"/>
              </p:cNvSpPr>
              <p:nvPr/>
            </p:nvSpPr>
            <p:spPr bwMode="auto">
              <a:xfrm>
                <a:off x="2247031" y="2497041"/>
                <a:ext cx="183811" cy="115416"/>
              </a:xfrm>
              <a:prstGeom prst="rect">
                <a:avLst/>
              </a:prstGeom>
              <a:grpFill/>
              <a:ln w="9525">
                <a:noFill/>
                <a:miter lim="800000"/>
                <a:headEnd/>
                <a:tailEnd/>
              </a:ln>
            </p:spPr>
            <p:txBody>
              <a:bodyPr wrap="none" lIns="0" tIns="0" rIns="0" bIns="0">
                <a:spAutoFit/>
              </a:bodyPr>
              <a:lstStyle/>
              <a:p>
                <a:pPr eaLnBrk="0" hangingPunct="0">
                  <a:defRPr/>
                </a:pPr>
                <a:r>
                  <a:rPr lang="en-US" sz="750" b="1" dirty="0">
                    <a:solidFill>
                      <a:schemeClr val="bg1"/>
                    </a:solidFill>
                    <a:ea typeface="MS PGothic" pitchFamily="34" charset="-128"/>
                  </a:rPr>
                  <a:t>DB</a:t>
                </a:r>
              </a:p>
            </p:txBody>
          </p:sp>
        </p:grpSp>
      </p:grpSp>
      <p:sp>
        <p:nvSpPr>
          <p:cNvPr id="34823" name="TextBox 80"/>
          <p:cNvSpPr txBox="1">
            <a:spLocks noChangeArrowheads="1"/>
          </p:cNvSpPr>
          <p:nvPr/>
        </p:nvSpPr>
        <p:spPr bwMode="auto">
          <a:xfrm>
            <a:off x="3513927" y="889765"/>
            <a:ext cx="843501" cy="3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788" dirty="0">
                <a:solidFill>
                  <a:schemeClr val="bg2"/>
                </a:solidFill>
              </a:rPr>
              <a:t>Avamar Server </a:t>
            </a:r>
          </a:p>
          <a:p>
            <a:pPr algn="ctr" eaLnBrk="1" hangingPunct="1"/>
            <a:r>
              <a:rPr lang="en-US" altLang="en-US" sz="788" dirty="0">
                <a:solidFill>
                  <a:schemeClr val="bg2"/>
                </a:solidFill>
              </a:rPr>
              <a:t>(ADS or AV/DD)</a:t>
            </a:r>
          </a:p>
        </p:txBody>
      </p:sp>
      <p:cxnSp>
        <p:nvCxnSpPr>
          <p:cNvPr id="92" name="Straight Arrow Connector 91"/>
          <p:cNvCxnSpPr/>
          <p:nvPr/>
        </p:nvCxnSpPr>
        <p:spPr>
          <a:xfrm>
            <a:off x="2996804" y="1512725"/>
            <a:ext cx="582216" cy="0"/>
          </a:xfrm>
          <a:prstGeom prst="straightConnector1">
            <a:avLst/>
          </a:prstGeom>
          <a:ln w="38100" cmpd="sng">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a:off x="4286425" y="1818647"/>
            <a:ext cx="637334" cy="0"/>
          </a:xfrm>
          <a:prstGeom prst="straightConnector1">
            <a:avLst/>
          </a:prstGeom>
          <a:ln w="38100" cmpd="sng">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4831" name="Picture 2" descr="C:\Users\meighp\Downloads\Bui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069" y="1166813"/>
            <a:ext cx="38338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TextBox 39"/>
          <p:cNvSpPr txBox="1">
            <a:spLocks noChangeArrowheads="1"/>
          </p:cNvSpPr>
          <p:nvPr/>
        </p:nvSpPr>
        <p:spPr bwMode="auto">
          <a:xfrm>
            <a:off x="1691690" y="1584722"/>
            <a:ext cx="3754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600">
                <a:solidFill>
                  <a:schemeClr val="bg2"/>
                </a:solidFill>
              </a:rPr>
              <a:t>ROBO</a:t>
            </a:r>
          </a:p>
        </p:txBody>
      </p:sp>
      <p:sp>
        <p:nvSpPr>
          <p:cNvPr id="41" name="Rectangle 40"/>
          <p:cNvSpPr/>
          <p:nvPr/>
        </p:nvSpPr>
        <p:spPr>
          <a:xfrm>
            <a:off x="3441779" y="2008877"/>
            <a:ext cx="951033" cy="431365"/>
          </a:xfrm>
          <a:prstGeom prst="rect">
            <a:avLst/>
          </a:prstGeom>
          <a:solidFill>
            <a:srgbClr val="717074"/>
          </a:solidFill>
          <a:ln w="9525" cmpd="sng">
            <a:solidFill>
              <a:srgbClr val="828381"/>
            </a:solidFill>
          </a:ln>
          <a:effectLst>
            <a:innerShdw blurRad="63500" dist="50800" dir="27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lIns="51435" tIns="25718" rIns="51435" bIns="25718" anchor="ctr"/>
          <a:lstStyle/>
          <a:p>
            <a:pPr algn="ctr">
              <a:defRPr/>
            </a:pPr>
            <a:endParaRPr lang="en-US" sz="600" dirty="0"/>
          </a:p>
        </p:txBody>
      </p:sp>
      <p:sp>
        <p:nvSpPr>
          <p:cNvPr id="55" name="Rectangle 54"/>
          <p:cNvSpPr/>
          <p:nvPr/>
        </p:nvSpPr>
        <p:spPr>
          <a:xfrm>
            <a:off x="6371216" y="4246960"/>
            <a:ext cx="704850" cy="236934"/>
          </a:xfrm>
          <a:prstGeom prst="rect">
            <a:avLst/>
          </a:prstGeom>
          <a:solidFill>
            <a:srgbClr val="C00000"/>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50" dirty="0">
                <a:solidFill>
                  <a:schemeClr val="tx2"/>
                </a:solidFill>
              </a:rPr>
              <a:t>EMC Networker</a:t>
            </a:r>
          </a:p>
        </p:txBody>
      </p:sp>
      <p:sp>
        <p:nvSpPr>
          <p:cNvPr id="56" name="Rectangle 55"/>
          <p:cNvSpPr/>
          <p:nvPr/>
        </p:nvSpPr>
        <p:spPr>
          <a:xfrm>
            <a:off x="7160600" y="4246960"/>
            <a:ext cx="703660" cy="236934"/>
          </a:xfrm>
          <a:prstGeom prst="rect">
            <a:avLst/>
          </a:prstGeom>
          <a:solidFill>
            <a:srgbClr val="717074"/>
          </a:soli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50" dirty="0">
                <a:solidFill>
                  <a:schemeClr val="tx2"/>
                </a:solidFill>
              </a:rPr>
              <a:t>Avamar</a:t>
            </a:r>
          </a:p>
        </p:txBody>
      </p:sp>
      <p:sp>
        <p:nvSpPr>
          <p:cNvPr id="34845" name="TextBox 63"/>
          <p:cNvSpPr txBox="1">
            <a:spLocks noChangeArrowheads="1"/>
          </p:cNvSpPr>
          <p:nvPr/>
        </p:nvSpPr>
        <p:spPr bwMode="auto">
          <a:xfrm>
            <a:off x="6287872" y="4005270"/>
            <a:ext cx="15763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1050" dirty="0">
                <a:solidFill>
                  <a:schemeClr val="bg2"/>
                </a:solidFill>
              </a:rPr>
              <a:t>Technologies Legend</a:t>
            </a:r>
          </a:p>
        </p:txBody>
      </p:sp>
      <p:pic>
        <p:nvPicPr>
          <p:cNvPr id="34847"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98408" y="2019101"/>
            <a:ext cx="243449" cy="18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ent Arrow 7"/>
          <p:cNvSpPr/>
          <p:nvPr/>
        </p:nvSpPr>
        <p:spPr>
          <a:xfrm rot="10800000">
            <a:off x="4578590" y="2905833"/>
            <a:ext cx="890543" cy="915736"/>
          </a:xfrm>
          <a:prstGeom prst="bentArrow">
            <a:avLst>
              <a:gd name="adj1" fmla="val 11486"/>
              <a:gd name="adj2" fmla="val 25735"/>
              <a:gd name="adj3" fmla="val 25000"/>
              <a:gd name="adj4" fmla="val 43750"/>
            </a:avLst>
          </a:prstGeom>
          <a:pattFill prst="pct60">
            <a:fgClr>
              <a:srgbClr val="F10D2E"/>
            </a:fgClr>
            <a:bgClr>
              <a:schemeClr val="tx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81" name="TextBox 80"/>
          <p:cNvSpPr txBox="1"/>
          <p:nvPr/>
        </p:nvSpPr>
        <p:spPr>
          <a:xfrm>
            <a:off x="4959305" y="676245"/>
            <a:ext cx="860613" cy="450123"/>
          </a:xfrm>
          <a:prstGeom prst="rect">
            <a:avLst/>
          </a:prstGeom>
          <a:noFill/>
          <a:ln>
            <a:noFill/>
          </a:ln>
        </p:spPr>
        <p:txBody>
          <a:bodyPr wrap="square" rtlCol="0">
            <a:spAutoFit/>
          </a:bodyPr>
          <a:lstStyle/>
          <a:p>
            <a:pPr algn="ctr"/>
            <a:r>
              <a:rPr lang="en-US" sz="825" dirty="0">
                <a:solidFill>
                  <a:schemeClr val="tx1">
                    <a:lumMod val="65000"/>
                    <a:lumOff val="35000"/>
                  </a:schemeClr>
                </a:solidFill>
              </a:rPr>
              <a:t>Migration Workflow</a:t>
            </a:r>
            <a:endParaRPr lang="en-US" sz="675" dirty="0">
              <a:solidFill>
                <a:schemeClr val="tx1">
                  <a:lumMod val="65000"/>
                  <a:lumOff val="35000"/>
                </a:schemeClr>
              </a:solidFill>
            </a:endParaRPr>
          </a:p>
          <a:p>
            <a:pPr algn="ctr"/>
            <a:r>
              <a:rPr lang="en-US" sz="675" dirty="0">
                <a:solidFill>
                  <a:schemeClr val="tx1">
                    <a:lumMod val="65000"/>
                    <a:lumOff val="35000"/>
                  </a:schemeClr>
                </a:solidFill>
              </a:rPr>
              <a:t>Using Networker</a:t>
            </a:r>
          </a:p>
        </p:txBody>
      </p:sp>
      <p:pic>
        <p:nvPicPr>
          <p:cNvPr id="3686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48220" y="3149546"/>
            <a:ext cx="695361" cy="83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xtBox 63"/>
          <p:cNvSpPr txBox="1"/>
          <p:nvPr/>
        </p:nvSpPr>
        <p:spPr>
          <a:xfrm>
            <a:off x="3616205" y="4034198"/>
            <a:ext cx="1230522" cy="300082"/>
          </a:xfrm>
          <a:prstGeom prst="rect">
            <a:avLst/>
          </a:prstGeom>
          <a:noFill/>
          <a:ln>
            <a:noFill/>
          </a:ln>
        </p:spPr>
        <p:txBody>
          <a:bodyPr wrap="square" rtlCol="0">
            <a:spAutoFit/>
          </a:bodyPr>
          <a:lstStyle/>
          <a:p>
            <a:pPr algn="ctr"/>
            <a:r>
              <a:rPr lang="en-US" sz="675" dirty="0">
                <a:solidFill>
                  <a:schemeClr val="tx1">
                    <a:lumMod val="75000"/>
                    <a:lumOff val="25000"/>
                  </a:schemeClr>
                </a:solidFill>
              </a:rPr>
              <a:t>Automated Tape Library</a:t>
            </a:r>
          </a:p>
          <a:p>
            <a:pPr algn="ctr"/>
            <a:r>
              <a:rPr lang="en-US" sz="675" dirty="0">
                <a:solidFill>
                  <a:schemeClr val="tx1">
                    <a:lumMod val="75000"/>
                    <a:lumOff val="25000"/>
                  </a:schemeClr>
                </a:solidFill>
              </a:rPr>
              <a:t>Tape/VTL/DD/Cloud/Disk</a:t>
            </a:r>
          </a:p>
        </p:txBody>
      </p:sp>
      <p:grpSp>
        <p:nvGrpSpPr>
          <p:cNvPr id="16" name="Group 15"/>
          <p:cNvGrpSpPr/>
          <p:nvPr/>
        </p:nvGrpSpPr>
        <p:grpSpPr>
          <a:xfrm>
            <a:off x="4936132" y="1103285"/>
            <a:ext cx="952832" cy="1811183"/>
            <a:chOff x="4945103" y="1461394"/>
            <a:chExt cx="1270442" cy="2414910"/>
          </a:xfrm>
        </p:grpSpPr>
        <p:sp>
          <p:nvSpPr>
            <p:cNvPr id="66" name="Rectangle 65"/>
            <p:cNvSpPr/>
            <p:nvPr/>
          </p:nvSpPr>
          <p:spPr>
            <a:xfrm>
              <a:off x="4945103" y="1461394"/>
              <a:ext cx="1270442" cy="2414910"/>
            </a:xfrm>
            <a:prstGeom prst="rect">
              <a:avLst/>
            </a:prstGeom>
            <a:solidFill>
              <a:srgbClr val="B90B0B"/>
            </a:solidFill>
            <a:ln w="12700" cmpd="sng">
              <a:solidFill>
                <a:schemeClr val="bg2"/>
              </a:solid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lstStyle/>
            <a:p>
              <a:pPr algn="ctr">
                <a:defRPr/>
              </a:pPr>
              <a:r>
                <a:rPr lang="en-US" sz="675" dirty="0">
                  <a:solidFill>
                    <a:schemeClr val="tx2"/>
                  </a:solidFill>
                </a:rPr>
                <a:t>Networker / Staging Server</a:t>
              </a:r>
            </a:p>
          </p:txBody>
        </p:sp>
        <p:sp>
          <p:nvSpPr>
            <p:cNvPr id="79" name="Rectangle 78"/>
            <p:cNvSpPr/>
            <p:nvPr/>
          </p:nvSpPr>
          <p:spPr>
            <a:xfrm>
              <a:off x="4976000" y="2310924"/>
              <a:ext cx="1178066" cy="322610"/>
            </a:xfrm>
            <a:prstGeom prst="rect">
              <a:avLst/>
            </a:prstGeom>
            <a:solidFill>
              <a:schemeClr val="tx1">
                <a:lumMod val="40000"/>
                <a:lumOff val="60000"/>
              </a:schemeClr>
            </a:solidFill>
            <a:ln w="9525" cmpd="sng">
              <a:solidFill>
                <a:srgbClr val="7F7F7F"/>
              </a:solidFill>
            </a:ln>
            <a:effectLst>
              <a:innerShdw blurRad="63500" dist="50800" dir="27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chemeClr val="tx1"/>
                  </a:solidFill>
                </a:rPr>
                <a:t>Local ADMe staging disk file systems</a:t>
              </a:r>
            </a:p>
          </p:txBody>
        </p:sp>
        <p:sp>
          <p:nvSpPr>
            <p:cNvPr id="82" name="Rectangle 81"/>
            <p:cNvSpPr/>
            <p:nvPr/>
          </p:nvSpPr>
          <p:spPr>
            <a:xfrm>
              <a:off x="4965526" y="3097714"/>
              <a:ext cx="1221970" cy="700882"/>
            </a:xfrm>
            <a:prstGeom prst="rect">
              <a:avLst/>
            </a:prstGeom>
            <a:solidFill>
              <a:schemeClr val="tx2">
                <a:lumMod val="75000"/>
              </a:schemeClr>
            </a:solidFill>
            <a:ln w="9525" cmpd="sng">
              <a:solidFill>
                <a:srgbClr val="7F7F7F"/>
              </a:solidFill>
            </a:ln>
            <a:effectLst>
              <a:innerShdw blurRad="63500" dist="50800" dir="27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chemeClr val="tx1"/>
                  </a:solidFill>
                </a:rPr>
                <a:t>Pre-defined Networker policy points backup to designated target storage using appropriate retention.</a:t>
              </a:r>
            </a:p>
            <a:p>
              <a:pPr algn="ctr">
                <a:defRPr/>
              </a:pPr>
              <a:endParaRPr lang="en-US" sz="600" dirty="0">
                <a:solidFill>
                  <a:schemeClr val="tx1"/>
                </a:solidFill>
              </a:endParaRPr>
            </a:p>
          </p:txBody>
        </p:sp>
        <p:sp>
          <p:nvSpPr>
            <p:cNvPr id="83" name="Flowchart: Magnetic Disk 82"/>
            <p:cNvSpPr/>
            <p:nvPr/>
          </p:nvSpPr>
          <p:spPr>
            <a:xfrm>
              <a:off x="5062075" y="2707012"/>
              <a:ext cx="384050" cy="325803"/>
            </a:xfrm>
            <a:prstGeom prst="flowChartMagneticDisk">
              <a:avLst/>
            </a:prstGeom>
            <a:solidFill>
              <a:schemeClr val="bg2">
                <a:lumMod val="20000"/>
                <a:lumOff val="80000"/>
              </a:schemeClr>
            </a:solidFill>
            <a:ln w="12700">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4" name="Flowchart: Magnetic Disk 83"/>
            <p:cNvSpPr/>
            <p:nvPr/>
          </p:nvSpPr>
          <p:spPr>
            <a:xfrm>
              <a:off x="5669491" y="2707012"/>
              <a:ext cx="384050" cy="325803"/>
            </a:xfrm>
            <a:prstGeom prst="flowChartMagneticDisk">
              <a:avLst/>
            </a:prstGeom>
            <a:solidFill>
              <a:schemeClr val="bg2">
                <a:lumMod val="20000"/>
                <a:lumOff val="80000"/>
              </a:schemeClr>
            </a:solidFill>
            <a:ln w="12700">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8" name="Rectangle 87"/>
            <p:cNvSpPr/>
            <p:nvPr/>
          </p:nvSpPr>
          <p:spPr>
            <a:xfrm>
              <a:off x="4976000" y="2064835"/>
              <a:ext cx="1178066" cy="215234"/>
            </a:xfrm>
            <a:prstGeom prst="rect">
              <a:avLst/>
            </a:prstGeom>
            <a:solidFill>
              <a:schemeClr val="tx1">
                <a:lumMod val="40000"/>
                <a:lumOff val="60000"/>
              </a:schemeClr>
            </a:solidFill>
            <a:ln w="9525">
              <a:solidFill>
                <a:srgbClr val="828381"/>
              </a:solidFill>
            </a:ln>
            <a:effectLst>
              <a:innerShdw blurRad="63500" dist="50800" dir="27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chemeClr val="bg2"/>
                  </a:solidFill>
                </a:rPr>
                <a:t>Avamar FS </a:t>
              </a:r>
              <a:r>
                <a:rPr lang="en-US" sz="600" dirty="0" err="1">
                  <a:solidFill>
                    <a:schemeClr val="bg2"/>
                  </a:solidFill>
                </a:rPr>
                <a:t>CLient</a:t>
              </a:r>
              <a:endParaRPr lang="en-US" sz="600" dirty="0">
                <a:solidFill>
                  <a:schemeClr val="bg2"/>
                </a:solidFill>
              </a:endParaRPr>
            </a:p>
          </p:txBody>
        </p:sp>
        <p:sp>
          <p:nvSpPr>
            <p:cNvPr id="77" name="Rectangle 76"/>
            <p:cNvSpPr/>
            <p:nvPr/>
          </p:nvSpPr>
          <p:spPr>
            <a:xfrm>
              <a:off x="4987478" y="1797311"/>
              <a:ext cx="1178066" cy="292441"/>
            </a:xfrm>
            <a:prstGeom prst="rect">
              <a:avLst/>
            </a:prstGeom>
            <a:solidFill>
              <a:srgbClr val="C00000"/>
            </a:solidFill>
            <a:ln w="9525">
              <a:solidFill>
                <a:srgbClr val="828381"/>
              </a:solidFill>
            </a:ln>
            <a:effectLst>
              <a:innerShdw blurRad="63500" dist="50800" dir="27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chemeClr val="tx2"/>
                  </a:solidFill>
                </a:rPr>
                <a:t>Networker / Tape App  FS Client Agent</a:t>
              </a:r>
            </a:p>
            <a:p>
              <a:pPr algn="ctr">
                <a:defRPr/>
              </a:pPr>
              <a:endParaRPr lang="en-US" sz="600" dirty="0">
                <a:solidFill>
                  <a:schemeClr val="tx2"/>
                </a:solidFill>
              </a:endParaRPr>
            </a:p>
          </p:txBody>
        </p:sp>
      </p:grpSp>
      <p:sp>
        <p:nvSpPr>
          <p:cNvPr id="89" name="Rectangle 88"/>
          <p:cNvSpPr/>
          <p:nvPr/>
        </p:nvSpPr>
        <p:spPr>
          <a:xfrm>
            <a:off x="3441778" y="2206330"/>
            <a:ext cx="947759" cy="233912"/>
          </a:xfrm>
          <a:prstGeom prst="rect">
            <a:avLst/>
          </a:prstGeom>
          <a:solidFill>
            <a:srgbClr val="C00000"/>
          </a:solidFill>
          <a:ln w="9525">
            <a:solidFill>
              <a:srgbClr val="828381"/>
            </a:solidFill>
          </a:ln>
          <a:effectLst>
            <a:innerShdw blurRad="63500" dist="50800" dir="27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chemeClr val="tx2"/>
                </a:solidFill>
              </a:rPr>
              <a:t>Networker 64 Bit Linux </a:t>
            </a:r>
          </a:p>
          <a:p>
            <a:pPr algn="ctr">
              <a:defRPr/>
            </a:pPr>
            <a:r>
              <a:rPr lang="en-US" sz="600" dirty="0">
                <a:solidFill>
                  <a:schemeClr val="tx2"/>
                </a:solidFill>
              </a:rPr>
              <a:t>FS Client</a:t>
            </a:r>
          </a:p>
        </p:txBody>
      </p:sp>
      <p:grpSp>
        <p:nvGrpSpPr>
          <p:cNvPr id="9" name="Group 8"/>
          <p:cNvGrpSpPr/>
          <p:nvPr/>
        </p:nvGrpSpPr>
        <p:grpSpPr>
          <a:xfrm>
            <a:off x="5990384" y="1126368"/>
            <a:ext cx="930211" cy="1805477"/>
            <a:chOff x="6527347" y="1437920"/>
            <a:chExt cx="1226480" cy="2233542"/>
          </a:xfrm>
          <a:effectLst>
            <a:outerShdw blurRad="50800" dist="38100" dir="2700000" algn="tl" rotWithShape="0">
              <a:prstClr val="black">
                <a:alpha val="40000"/>
              </a:prstClr>
            </a:outerShdw>
          </a:effectLst>
        </p:grpSpPr>
        <p:sp>
          <p:nvSpPr>
            <p:cNvPr id="95" name="Rectangle 94"/>
            <p:cNvSpPr/>
            <p:nvPr/>
          </p:nvSpPr>
          <p:spPr>
            <a:xfrm>
              <a:off x="6527347" y="1437920"/>
              <a:ext cx="1226480" cy="2233542"/>
            </a:xfrm>
            <a:prstGeom prst="rect">
              <a:avLst/>
            </a:prstGeom>
            <a:solidFill>
              <a:schemeClr val="tx1">
                <a:lumMod val="40000"/>
                <a:lumOff val="60000"/>
              </a:schemeClr>
            </a:solidFill>
            <a:ln w="12700">
              <a:solidFill>
                <a:schemeClr val="tx1">
                  <a:lumMod val="50000"/>
                  <a:lumOff val="50000"/>
                </a:schemeClr>
              </a:solidFill>
            </a:ln>
            <a:scene3d>
              <a:camera prst="orthographicFront"/>
              <a:lightRig rig="threePt" dir="t"/>
            </a:scene3d>
            <a:sp3d extrusionH="76200" contourW="12700">
              <a:extrusionClr>
                <a:schemeClr val="tx1">
                  <a:lumMod val="65000"/>
                  <a:lumOff val="35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750" dirty="0">
                <a:solidFill>
                  <a:schemeClr val="tx2"/>
                </a:solidFill>
              </a:endParaRPr>
            </a:p>
          </p:txBody>
        </p:sp>
        <p:sp>
          <p:nvSpPr>
            <p:cNvPr id="80" name="Rectangle 79"/>
            <p:cNvSpPr/>
            <p:nvPr/>
          </p:nvSpPr>
          <p:spPr>
            <a:xfrm>
              <a:off x="6557928" y="1901595"/>
              <a:ext cx="1166957" cy="254230"/>
            </a:xfrm>
            <a:prstGeom prst="rect">
              <a:avLst/>
            </a:prstGeom>
            <a:solidFill>
              <a:srgbClr val="717074"/>
            </a:solidFill>
            <a:ln w="9525">
              <a:solidFill>
                <a:srgbClr val="828381"/>
              </a:solidFill>
            </a:ln>
            <a:scene3d>
              <a:camera prst="orthographicFront"/>
              <a:lightRig rig="threePt" dir="t"/>
            </a:scene3d>
            <a:sp3d extrusionH="76200" contourW="12700">
              <a:extrusionClr>
                <a:schemeClr val="tx1">
                  <a:lumMod val="65000"/>
                  <a:lumOff val="35000"/>
                </a:schemeClr>
              </a:extrusionClr>
              <a:contourClr>
                <a:schemeClr val="tx1"/>
              </a:contourClr>
            </a:sp3d>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chemeClr val="tx2"/>
                  </a:solidFill>
                </a:rPr>
                <a:t>Avamar FS Client</a:t>
              </a:r>
            </a:p>
          </p:txBody>
        </p:sp>
        <p:sp>
          <p:nvSpPr>
            <p:cNvPr id="91" name="Rectangle 90"/>
            <p:cNvSpPr/>
            <p:nvPr/>
          </p:nvSpPr>
          <p:spPr>
            <a:xfrm>
              <a:off x="6557930" y="2109787"/>
              <a:ext cx="1166957" cy="293259"/>
            </a:xfrm>
            <a:prstGeom prst="rect">
              <a:avLst/>
            </a:prstGeom>
            <a:solidFill>
              <a:srgbClr val="C00000"/>
            </a:solidFill>
            <a:ln w="9525">
              <a:solidFill>
                <a:srgbClr val="828381"/>
              </a:solidFill>
            </a:ln>
            <a:scene3d>
              <a:camera prst="orthographicFront"/>
              <a:lightRig rig="threePt" dir="t"/>
            </a:scene3d>
            <a:sp3d extrusionH="76200" contourW="12700">
              <a:extrusionClr>
                <a:schemeClr val="tx1">
                  <a:lumMod val="65000"/>
                  <a:lumOff val="35000"/>
                </a:schemeClr>
              </a:extrusionClr>
              <a:contourClr>
                <a:schemeClr val="tx1"/>
              </a:contourClr>
            </a:sp3d>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chemeClr val="tx2"/>
                  </a:solidFill>
                </a:rPr>
                <a:t>Networker / Tape FS Client Agent</a:t>
              </a:r>
            </a:p>
            <a:p>
              <a:pPr algn="ctr">
                <a:defRPr/>
              </a:pPr>
              <a:endParaRPr lang="en-US" sz="600" dirty="0">
                <a:solidFill>
                  <a:schemeClr val="tx2"/>
                </a:solidFill>
              </a:endParaRPr>
            </a:p>
          </p:txBody>
        </p:sp>
        <p:sp>
          <p:nvSpPr>
            <p:cNvPr id="93" name="TextBox 92"/>
            <p:cNvSpPr txBox="1"/>
            <p:nvPr/>
          </p:nvSpPr>
          <p:spPr>
            <a:xfrm>
              <a:off x="6574516" y="1475846"/>
              <a:ext cx="1129021" cy="379685"/>
            </a:xfrm>
            <a:prstGeom prst="rect">
              <a:avLst/>
            </a:prstGeom>
            <a:solidFill>
              <a:schemeClr val="tx1">
                <a:lumMod val="40000"/>
                <a:lumOff val="60000"/>
              </a:schemeClr>
            </a:solidFill>
            <a:ln>
              <a:noFill/>
            </a:ln>
            <a:scene3d>
              <a:camera prst="orthographicFront"/>
              <a:lightRig rig="threePt" dir="t"/>
            </a:scene3d>
            <a:sp3d extrusionH="76200" contourW="12700">
              <a:extrusionClr>
                <a:schemeClr val="tx1">
                  <a:lumMod val="65000"/>
                  <a:lumOff val="35000"/>
                </a:schemeClr>
              </a:extrusionClr>
              <a:contourClr>
                <a:schemeClr val="tx1"/>
              </a:contourClr>
            </a:sp3d>
          </p:spPr>
          <p:txBody>
            <a:bodyPr wrap="square" rtlCol="0">
              <a:spAutoFit/>
            </a:bodyPr>
            <a:lstStyle/>
            <a:p>
              <a:pPr algn="ctr"/>
              <a:r>
                <a:rPr lang="en-US" sz="700" dirty="0">
                  <a:solidFill>
                    <a:schemeClr val="bg2"/>
                  </a:solidFill>
                </a:rPr>
                <a:t>Additional Staging Servers</a:t>
              </a:r>
              <a:endParaRPr lang="en-US" sz="500" dirty="0">
                <a:solidFill>
                  <a:schemeClr val="bg2"/>
                </a:solidFill>
              </a:endParaRPr>
            </a:p>
          </p:txBody>
        </p:sp>
        <p:sp>
          <p:nvSpPr>
            <p:cNvPr id="104" name="Rectangle 103"/>
            <p:cNvSpPr/>
            <p:nvPr/>
          </p:nvSpPr>
          <p:spPr>
            <a:xfrm>
              <a:off x="6574516" y="2454816"/>
              <a:ext cx="1150371" cy="229964"/>
            </a:xfrm>
            <a:prstGeom prst="rect">
              <a:avLst/>
            </a:prstGeom>
            <a:solidFill>
              <a:schemeClr val="tx1">
                <a:lumMod val="40000"/>
                <a:lumOff val="60000"/>
              </a:schemeClr>
            </a:solidFill>
            <a:ln w="9525" cmpd="sng">
              <a:solidFill>
                <a:srgbClr val="7F7F7F"/>
              </a:solidFill>
            </a:ln>
            <a:scene3d>
              <a:camera prst="orthographicFront"/>
              <a:lightRig rig="threePt" dir="t"/>
            </a:scene3d>
            <a:sp3d extrusionH="76200" contourW="12700">
              <a:extrusionClr>
                <a:schemeClr val="tx1">
                  <a:lumMod val="65000"/>
                  <a:lumOff val="35000"/>
                </a:schemeClr>
              </a:extrusionClr>
              <a:contourClr>
                <a:schemeClr val="tx1"/>
              </a:contourClr>
            </a:sp3d>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chemeClr val="tx1"/>
                  </a:solidFill>
                </a:rPr>
                <a:t>Local ADMe staging disk file systems</a:t>
              </a:r>
            </a:p>
          </p:txBody>
        </p:sp>
        <p:sp>
          <p:nvSpPr>
            <p:cNvPr id="105" name="Flowchart: Magnetic Disk 104"/>
            <p:cNvSpPr/>
            <p:nvPr/>
          </p:nvSpPr>
          <p:spPr>
            <a:xfrm>
              <a:off x="6640489" y="2889231"/>
              <a:ext cx="362100" cy="325803"/>
            </a:xfrm>
            <a:prstGeom prst="flowChartMagneticDisk">
              <a:avLst/>
            </a:prstGeom>
            <a:solidFill>
              <a:schemeClr val="bg2">
                <a:lumMod val="20000"/>
                <a:lumOff val="80000"/>
              </a:schemeClr>
            </a:solidFill>
            <a:ln w="12700">
              <a:solidFill>
                <a:schemeClr val="tx1"/>
              </a:solidFill>
            </a:ln>
            <a:scene3d>
              <a:camera prst="orthographicFront"/>
              <a:lightRig rig="threePt" dir="t"/>
            </a:scene3d>
            <a:sp3d extrusionH="76200" contourW="12700">
              <a:extrusionClr>
                <a:schemeClr val="tx1">
                  <a:lumMod val="65000"/>
                  <a:lumOff val="35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6" name="Flowchart: Magnetic Disk 105"/>
            <p:cNvSpPr/>
            <p:nvPr/>
          </p:nvSpPr>
          <p:spPr>
            <a:xfrm>
              <a:off x="7247905" y="2889231"/>
              <a:ext cx="362100" cy="325803"/>
            </a:xfrm>
            <a:prstGeom prst="flowChartMagneticDisk">
              <a:avLst/>
            </a:prstGeom>
            <a:solidFill>
              <a:schemeClr val="bg2">
                <a:lumMod val="20000"/>
                <a:lumOff val="80000"/>
              </a:schemeClr>
            </a:solidFill>
            <a:ln w="12700">
              <a:solidFill>
                <a:schemeClr val="tx1"/>
              </a:solidFill>
            </a:ln>
            <a:scene3d>
              <a:camera prst="orthographicFront"/>
              <a:lightRig rig="threePt" dir="t"/>
            </a:scene3d>
            <a:sp3d extrusionH="76200" contourW="12700">
              <a:extrusionClr>
                <a:schemeClr val="tx1">
                  <a:lumMod val="65000"/>
                  <a:lumOff val="35000"/>
                </a:schemeClr>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17" name="Bent Arrow 116"/>
          <p:cNvSpPr/>
          <p:nvPr/>
        </p:nvSpPr>
        <p:spPr>
          <a:xfrm rot="10800000">
            <a:off x="5604778" y="2931846"/>
            <a:ext cx="890543" cy="915736"/>
          </a:xfrm>
          <a:prstGeom prst="bentArrow">
            <a:avLst>
              <a:gd name="adj1" fmla="val 11486"/>
              <a:gd name="adj2" fmla="val 25735"/>
              <a:gd name="adj3" fmla="val 25000"/>
              <a:gd name="adj4" fmla="val 43750"/>
            </a:avLst>
          </a:prstGeom>
          <a:pattFill prst="pct60">
            <a:fgClr>
              <a:srgbClr val="F10D2E"/>
            </a:fgClr>
            <a:bgClr>
              <a:schemeClr val="tx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17" name="Rectangle 16"/>
          <p:cNvSpPr/>
          <p:nvPr/>
        </p:nvSpPr>
        <p:spPr>
          <a:xfrm>
            <a:off x="3333333" y="1197722"/>
            <a:ext cx="1181339" cy="1319793"/>
          </a:xfrm>
          <a:prstGeom prst="rect">
            <a:avLst/>
          </a:prstGeom>
          <a:solidFill>
            <a:schemeClr val="accent1">
              <a:alpha val="24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33426186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4136409" y="1098378"/>
            <a:ext cx="945356" cy="883010"/>
          </a:xfrm>
          <a:prstGeom prst="rect">
            <a:avLst/>
          </a:prstGeom>
          <a:gradFill>
            <a:gsLst>
              <a:gs pos="3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825" dirty="0">
              <a:solidFill>
                <a:srgbClr val="000000"/>
              </a:solidFill>
            </a:endParaRPr>
          </a:p>
        </p:txBody>
      </p:sp>
      <p:sp>
        <p:nvSpPr>
          <p:cNvPr id="83" name="Rectangle 82"/>
          <p:cNvSpPr/>
          <p:nvPr/>
        </p:nvSpPr>
        <p:spPr>
          <a:xfrm>
            <a:off x="4043889" y="1013689"/>
            <a:ext cx="945356" cy="883010"/>
          </a:xfrm>
          <a:prstGeom prst="rect">
            <a:avLst/>
          </a:prstGeom>
          <a:gradFill>
            <a:gsLst>
              <a:gs pos="3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825" dirty="0">
              <a:solidFill>
                <a:srgbClr val="000000"/>
              </a:solidFill>
            </a:endParaRPr>
          </a:p>
        </p:txBody>
      </p:sp>
      <p:sp>
        <p:nvSpPr>
          <p:cNvPr id="2" name="Title 1"/>
          <p:cNvSpPr>
            <a:spLocks noGrp="1"/>
          </p:cNvSpPr>
          <p:nvPr>
            <p:ph type="ctrTitle"/>
          </p:nvPr>
        </p:nvSpPr>
        <p:spPr>
          <a:xfrm>
            <a:off x="1211977" y="120947"/>
            <a:ext cx="5403056" cy="186974"/>
          </a:xfrm>
        </p:spPr>
        <p:txBody>
          <a:bodyPr/>
          <a:lstStyle/>
          <a:p>
            <a:pPr algn="ctr">
              <a:defRPr/>
            </a:pPr>
            <a:r>
              <a:rPr lang="en-US" sz="1350" b="1" dirty="0">
                <a:solidFill>
                  <a:schemeClr val="bg1">
                    <a:lumMod val="50000"/>
                  </a:schemeClr>
                </a:solidFill>
              </a:rPr>
              <a:t>ADMe Avamar GSAN/DD -&gt; Avamar/DD Workflow</a:t>
            </a:r>
            <a:endParaRPr lang="en-US" sz="1200" b="1" dirty="0">
              <a:solidFill>
                <a:srgbClr val="C00000"/>
              </a:solidFill>
            </a:endParaRPr>
          </a:p>
        </p:txBody>
      </p:sp>
      <p:pic>
        <p:nvPicPr>
          <p:cNvPr id="34820" name="Picture 2" descr="C:\Users\meighp\Downloads\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589" y="839986"/>
            <a:ext cx="68222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 56"/>
          <p:cNvGrpSpPr/>
          <p:nvPr/>
        </p:nvGrpSpPr>
        <p:grpSpPr>
          <a:xfrm>
            <a:off x="1395841" y="540781"/>
            <a:ext cx="1088454" cy="2017073"/>
            <a:chOff x="978170" y="949333"/>
            <a:chExt cx="1928916" cy="3298817"/>
          </a:xfrm>
          <a:solidFill>
            <a:schemeClr val="tx2">
              <a:lumMod val="20000"/>
              <a:lumOff val="80000"/>
            </a:schemeClr>
          </a:solidFill>
        </p:grpSpPr>
        <p:sp>
          <p:nvSpPr>
            <p:cNvPr id="58" name="Rounded Rectangle 57"/>
            <p:cNvSpPr/>
            <p:nvPr/>
          </p:nvSpPr>
          <p:spPr>
            <a:xfrm>
              <a:off x="990600" y="949333"/>
              <a:ext cx="1905001" cy="3298817"/>
            </a:xfrm>
            <a:prstGeom prst="roundRect">
              <a:avLst/>
            </a:prstGeom>
            <a:grpFill/>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013" dirty="0">
                <a:solidFill>
                  <a:srgbClr val="FFFFFF"/>
                </a:solidFill>
              </a:endParaRPr>
            </a:p>
          </p:txBody>
        </p:sp>
        <p:pic>
          <p:nvPicPr>
            <p:cNvPr id="59" name="Picture 15" descr="folder"/>
            <p:cNvPicPr>
              <a:picLocks noChangeAspect="1" noChangeArrowheads="1"/>
            </p:cNvPicPr>
            <p:nvPr/>
          </p:nvPicPr>
          <p:blipFill>
            <a:blip r:embed="rId4" cstate="print">
              <a:clrChange>
                <a:clrFrom>
                  <a:srgbClr val="000000"/>
                </a:clrFrom>
                <a:clrTo>
                  <a:srgbClr val="000000">
                    <a:alpha val="0"/>
                  </a:srgbClr>
                </a:clrTo>
              </a:clrChange>
              <a:duotone>
                <a:prstClr val="black"/>
                <a:schemeClr val="accent3">
                  <a:tint val="45000"/>
                  <a:satMod val="400000"/>
                </a:schemeClr>
              </a:duotone>
            </a:blip>
            <a:srcRect/>
            <a:stretch>
              <a:fillRect/>
            </a:stretch>
          </p:blipFill>
          <p:spPr bwMode="auto">
            <a:xfrm>
              <a:off x="1237397" y="1851522"/>
              <a:ext cx="394009" cy="316094"/>
            </a:xfrm>
            <a:prstGeom prst="rect">
              <a:avLst/>
            </a:prstGeom>
            <a:grpFill/>
            <a:ln w="9525">
              <a:noFill/>
              <a:miter lim="800000"/>
              <a:headEnd/>
              <a:tailEnd/>
            </a:ln>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8216" y="2495550"/>
              <a:ext cx="412370" cy="412370"/>
            </a:xfrm>
            <a:prstGeom prst="rect">
              <a:avLst/>
            </a:prstGeom>
            <a:grpFill/>
            <a:ln w="12700" cmpd="sng">
              <a:solidFill>
                <a:schemeClr val="bg2"/>
              </a:solidFill>
            </a:ln>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4324" y="3301497"/>
              <a:ext cx="528182" cy="528182"/>
            </a:xfrm>
            <a:prstGeom prst="rect">
              <a:avLst/>
            </a:prstGeom>
            <a:grpFill/>
          </p:spPr>
        </p:pic>
        <p:pic>
          <p:nvPicPr>
            <p:cNvPr id="62" name="Picture 61" descr="Serv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5633" y="1842922"/>
              <a:ext cx="405565" cy="353743"/>
            </a:xfrm>
            <a:prstGeom prst="rect">
              <a:avLst/>
            </a:prstGeom>
            <a:grpFill/>
          </p:spPr>
        </p:pic>
        <p:pic>
          <p:nvPicPr>
            <p:cNvPr id="63" name="Picture 62" descr="Laptop.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2676" y="1198414"/>
              <a:ext cx="451478" cy="315003"/>
            </a:xfrm>
            <a:prstGeom prst="rect">
              <a:avLst/>
            </a:prstGeom>
            <a:grpFill/>
          </p:spPr>
        </p:pic>
        <p:pic>
          <p:nvPicPr>
            <p:cNvPr id="65" name="Picture 64" descr="Emai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1987" y="3301497"/>
              <a:ext cx="544829" cy="544829"/>
            </a:xfrm>
            <a:prstGeom prst="rect">
              <a:avLst/>
            </a:prstGeom>
            <a:grpFill/>
          </p:spPr>
        </p:pic>
        <p:sp>
          <p:nvSpPr>
            <p:cNvPr id="67" name="TextBox 66"/>
            <p:cNvSpPr txBox="1"/>
            <p:nvPr/>
          </p:nvSpPr>
          <p:spPr>
            <a:xfrm>
              <a:off x="1940650" y="1453829"/>
              <a:ext cx="875529" cy="453017"/>
            </a:xfrm>
            <a:prstGeom prst="rect">
              <a:avLst/>
            </a:prstGeom>
            <a:grpFill/>
          </p:spPr>
          <p:txBody>
            <a:bodyPr wrap="none">
              <a:spAutoFit/>
            </a:bodyPr>
            <a:lstStyle/>
            <a:p>
              <a:pPr algn="ctr">
                <a:defRPr/>
              </a:pPr>
              <a:r>
                <a:rPr lang="en-US" sz="600" dirty="0">
                  <a:solidFill>
                    <a:srgbClr val="5F5F5F"/>
                  </a:solidFill>
                  <a:latin typeface="MetaNormalLF-Roman"/>
                </a:rPr>
                <a:t>Desktops</a:t>
              </a:r>
            </a:p>
            <a:p>
              <a:pPr algn="ctr">
                <a:defRPr/>
              </a:pPr>
              <a:r>
                <a:rPr lang="en-US" sz="600" dirty="0">
                  <a:solidFill>
                    <a:srgbClr val="5F5F5F"/>
                  </a:solidFill>
                  <a:latin typeface="MetaNormalLF-Roman"/>
                </a:rPr>
                <a:t>Laptops</a:t>
              </a:r>
            </a:p>
          </p:txBody>
        </p:sp>
        <p:sp>
          <p:nvSpPr>
            <p:cNvPr id="68" name="TextBox 67"/>
            <p:cNvSpPr txBox="1"/>
            <p:nvPr/>
          </p:nvSpPr>
          <p:spPr>
            <a:xfrm>
              <a:off x="1137255" y="2167615"/>
              <a:ext cx="594293" cy="302012"/>
            </a:xfrm>
            <a:prstGeom prst="rect">
              <a:avLst/>
            </a:prstGeom>
            <a:grpFill/>
          </p:spPr>
          <p:txBody>
            <a:bodyPr wrap="none">
              <a:spAutoFit/>
            </a:bodyPr>
            <a:lstStyle/>
            <a:p>
              <a:pPr algn="ctr">
                <a:defRPr/>
              </a:pPr>
              <a:r>
                <a:rPr lang="en-US" sz="600" dirty="0">
                  <a:solidFill>
                    <a:srgbClr val="5F5F5F"/>
                  </a:solidFill>
                  <a:latin typeface="MetaNormalLF-Roman"/>
                </a:rPr>
                <a:t>Files</a:t>
              </a:r>
            </a:p>
          </p:txBody>
        </p:sp>
        <p:sp>
          <p:nvSpPr>
            <p:cNvPr id="69" name="TextBox 68"/>
            <p:cNvSpPr txBox="1"/>
            <p:nvPr/>
          </p:nvSpPr>
          <p:spPr>
            <a:xfrm>
              <a:off x="1885254" y="2167615"/>
              <a:ext cx="986320" cy="302012"/>
            </a:xfrm>
            <a:prstGeom prst="rect">
              <a:avLst/>
            </a:prstGeom>
            <a:grpFill/>
          </p:spPr>
          <p:txBody>
            <a:bodyPr wrap="none">
              <a:spAutoFit/>
            </a:bodyPr>
            <a:lstStyle/>
            <a:p>
              <a:pPr algn="ctr">
                <a:defRPr/>
              </a:pPr>
              <a:r>
                <a:rPr lang="en-US" sz="600" dirty="0">
                  <a:solidFill>
                    <a:srgbClr val="5F5F5F"/>
                  </a:solidFill>
                  <a:latin typeface="MetaNormalLF-Roman"/>
                </a:rPr>
                <a:t>NAS/NDMP</a:t>
              </a:r>
            </a:p>
          </p:txBody>
        </p:sp>
        <p:sp>
          <p:nvSpPr>
            <p:cNvPr id="70" name="TextBox 69"/>
            <p:cNvSpPr txBox="1"/>
            <p:nvPr/>
          </p:nvSpPr>
          <p:spPr>
            <a:xfrm>
              <a:off x="978170" y="2876549"/>
              <a:ext cx="912461" cy="453017"/>
            </a:xfrm>
            <a:prstGeom prst="rect">
              <a:avLst/>
            </a:prstGeom>
            <a:grpFill/>
          </p:spPr>
          <p:txBody>
            <a:bodyPr wrap="none">
              <a:spAutoFit/>
            </a:bodyPr>
            <a:lstStyle/>
            <a:p>
              <a:pPr algn="ctr">
                <a:defRPr/>
              </a:pPr>
              <a:r>
                <a:rPr lang="en-US" sz="600" dirty="0">
                  <a:solidFill>
                    <a:srgbClr val="5F5F5F"/>
                  </a:solidFill>
                  <a:latin typeface="MetaNormalLF-Roman"/>
                </a:rPr>
                <a:t>VMware &amp;</a:t>
              </a:r>
            </a:p>
            <a:p>
              <a:pPr algn="ctr">
                <a:defRPr/>
              </a:pPr>
              <a:r>
                <a:rPr lang="en-US" sz="600" dirty="0">
                  <a:solidFill>
                    <a:srgbClr val="5F5F5F"/>
                  </a:solidFill>
                  <a:latin typeface="MetaNormalLF-Roman"/>
                </a:rPr>
                <a:t>Hyper-V</a:t>
              </a:r>
            </a:p>
          </p:txBody>
        </p:sp>
        <p:sp>
          <p:nvSpPr>
            <p:cNvPr id="71" name="TextBox 70"/>
            <p:cNvSpPr txBox="1"/>
            <p:nvPr/>
          </p:nvSpPr>
          <p:spPr>
            <a:xfrm>
              <a:off x="1905142" y="2932539"/>
              <a:ext cx="946549" cy="302012"/>
            </a:xfrm>
            <a:prstGeom prst="rect">
              <a:avLst/>
            </a:prstGeom>
            <a:grpFill/>
          </p:spPr>
          <p:txBody>
            <a:bodyPr wrap="none">
              <a:spAutoFit/>
            </a:bodyPr>
            <a:lstStyle/>
            <a:p>
              <a:pPr algn="ctr">
                <a:defRPr/>
              </a:pPr>
              <a:r>
                <a:rPr lang="en-US" sz="600" dirty="0">
                  <a:solidFill>
                    <a:srgbClr val="5F5F5F"/>
                  </a:solidFill>
                  <a:latin typeface="MetaNormalLF-Roman"/>
                </a:rPr>
                <a:t>Databases</a:t>
              </a:r>
            </a:p>
          </p:txBody>
        </p:sp>
        <p:sp>
          <p:nvSpPr>
            <p:cNvPr id="72" name="TextBox 71"/>
            <p:cNvSpPr txBox="1"/>
            <p:nvPr/>
          </p:nvSpPr>
          <p:spPr>
            <a:xfrm>
              <a:off x="1111688" y="3844379"/>
              <a:ext cx="645425" cy="302012"/>
            </a:xfrm>
            <a:prstGeom prst="rect">
              <a:avLst/>
            </a:prstGeom>
            <a:grpFill/>
          </p:spPr>
          <p:txBody>
            <a:bodyPr wrap="none">
              <a:spAutoFit/>
            </a:bodyPr>
            <a:lstStyle/>
            <a:p>
              <a:pPr algn="ctr">
                <a:defRPr/>
              </a:pPr>
              <a:r>
                <a:rPr lang="en-US" sz="600" dirty="0">
                  <a:solidFill>
                    <a:srgbClr val="5F5F5F"/>
                  </a:solidFill>
                  <a:latin typeface="MetaNormalLF-Roman"/>
                </a:rPr>
                <a:t>Email</a:t>
              </a:r>
            </a:p>
          </p:txBody>
        </p:sp>
        <p:sp>
          <p:nvSpPr>
            <p:cNvPr id="73" name="TextBox 72"/>
            <p:cNvSpPr txBox="1"/>
            <p:nvPr/>
          </p:nvSpPr>
          <p:spPr>
            <a:xfrm>
              <a:off x="1849747" y="3844379"/>
              <a:ext cx="1057339" cy="302012"/>
            </a:xfrm>
            <a:prstGeom prst="rect">
              <a:avLst/>
            </a:prstGeom>
            <a:grpFill/>
          </p:spPr>
          <p:txBody>
            <a:bodyPr wrap="none">
              <a:spAutoFit/>
            </a:bodyPr>
            <a:lstStyle/>
            <a:p>
              <a:pPr algn="ctr">
                <a:defRPr/>
              </a:pPr>
              <a:r>
                <a:rPr lang="en-US" sz="600" dirty="0">
                  <a:solidFill>
                    <a:srgbClr val="5F5F5F"/>
                  </a:solidFill>
                  <a:latin typeface="MetaNormalLF-Roman"/>
                </a:rPr>
                <a:t>Applications</a:t>
              </a:r>
            </a:p>
          </p:txBody>
        </p:sp>
        <p:grpSp>
          <p:nvGrpSpPr>
            <p:cNvPr id="74" name="Group 73"/>
            <p:cNvGrpSpPr/>
            <p:nvPr/>
          </p:nvGrpSpPr>
          <p:grpSpPr>
            <a:xfrm>
              <a:off x="2093200" y="2440934"/>
              <a:ext cx="570431" cy="525472"/>
              <a:chOff x="2073447" y="2432467"/>
              <a:chExt cx="570431" cy="525472"/>
            </a:xfrm>
            <a:grpFill/>
          </p:grpSpPr>
          <p:pic>
            <p:nvPicPr>
              <p:cNvPr id="75" name="Picture 74" descr="disk.png"/>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073447" y="2432467"/>
                <a:ext cx="570431" cy="525472"/>
              </a:xfrm>
              <a:prstGeom prst="rect">
                <a:avLst/>
              </a:prstGeom>
              <a:grpFill/>
            </p:spPr>
          </p:pic>
          <p:sp>
            <p:nvSpPr>
              <p:cNvPr id="76" name="Text Box 230"/>
              <p:cNvSpPr txBox="1">
                <a:spLocks noChangeArrowheads="1"/>
              </p:cNvSpPr>
              <p:nvPr/>
            </p:nvSpPr>
            <p:spPr bwMode="auto">
              <a:xfrm>
                <a:off x="2247032" y="2497041"/>
                <a:ext cx="207379" cy="188757"/>
              </a:xfrm>
              <a:prstGeom prst="rect">
                <a:avLst/>
              </a:prstGeom>
              <a:grpFill/>
              <a:ln w="9525">
                <a:noFill/>
                <a:miter lim="800000"/>
                <a:headEnd/>
                <a:tailEnd/>
              </a:ln>
            </p:spPr>
            <p:txBody>
              <a:bodyPr wrap="none" lIns="0" tIns="0" rIns="0" bIns="0">
                <a:spAutoFit/>
              </a:bodyPr>
              <a:lstStyle/>
              <a:p>
                <a:pPr eaLnBrk="0" hangingPunct="0">
                  <a:defRPr/>
                </a:pPr>
                <a:r>
                  <a:rPr lang="en-US" sz="750" b="1" dirty="0">
                    <a:solidFill>
                      <a:srgbClr val="FFFFFF"/>
                    </a:solidFill>
                    <a:latin typeface="MetaNormalLF-Roman"/>
                    <a:ea typeface="MS PGothic" pitchFamily="34" charset="-128"/>
                  </a:rPr>
                  <a:t>DB</a:t>
                </a:r>
              </a:p>
            </p:txBody>
          </p:sp>
        </p:grpSp>
      </p:grpSp>
      <p:sp>
        <p:nvSpPr>
          <p:cNvPr id="34823" name="TextBox 80"/>
          <p:cNvSpPr txBox="1">
            <a:spLocks noChangeArrowheads="1"/>
          </p:cNvSpPr>
          <p:nvPr/>
        </p:nvSpPr>
        <p:spPr bwMode="auto">
          <a:xfrm>
            <a:off x="2834260" y="1613477"/>
            <a:ext cx="9428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600" dirty="0">
                <a:solidFill>
                  <a:srgbClr val="5F5F5F"/>
                </a:solidFill>
              </a:rPr>
              <a:t>Source Avamar Server </a:t>
            </a:r>
          </a:p>
          <a:p>
            <a:pPr algn="ctr" eaLnBrk="1" hangingPunct="1"/>
            <a:r>
              <a:rPr lang="en-US" altLang="en-US" sz="600" dirty="0">
                <a:solidFill>
                  <a:srgbClr val="5F5F5F"/>
                </a:solidFill>
              </a:rPr>
              <a:t>(ADS or AV/DD or IDPA)</a:t>
            </a:r>
          </a:p>
        </p:txBody>
      </p:sp>
      <p:cxnSp>
        <p:nvCxnSpPr>
          <p:cNvPr id="92" name="Straight Arrow Connector 91"/>
          <p:cNvCxnSpPr/>
          <p:nvPr/>
        </p:nvCxnSpPr>
        <p:spPr>
          <a:xfrm>
            <a:off x="2529344" y="1318704"/>
            <a:ext cx="490538" cy="0"/>
          </a:xfrm>
          <a:prstGeom prst="straightConnector1">
            <a:avLst/>
          </a:prstGeom>
          <a:ln w="38100" cmpd="sng">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4831" name="Picture 2" descr="C:\Users\meighp\Downloads\Bui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069" y="1166813"/>
            <a:ext cx="383381"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TextBox 39"/>
          <p:cNvSpPr txBox="1">
            <a:spLocks noChangeArrowheads="1"/>
          </p:cNvSpPr>
          <p:nvPr/>
        </p:nvSpPr>
        <p:spPr bwMode="auto">
          <a:xfrm>
            <a:off x="1691690" y="1584722"/>
            <a:ext cx="3754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600">
                <a:solidFill>
                  <a:srgbClr val="5F5F5F"/>
                </a:solidFill>
              </a:rPr>
              <a:t>ROBO</a:t>
            </a:r>
          </a:p>
        </p:txBody>
      </p:sp>
      <p:sp>
        <p:nvSpPr>
          <p:cNvPr id="39" name="Rectangle 38"/>
          <p:cNvSpPr/>
          <p:nvPr/>
        </p:nvSpPr>
        <p:spPr>
          <a:xfrm>
            <a:off x="3913505" y="791756"/>
            <a:ext cx="945356" cy="1023421"/>
          </a:xfrm>
          <a:prstGeom prst="rect">
            <a:avLst/>
          </a:prstGeom>
          <a:gradFill>
            <a:gsLst>
              <a:gs pos="3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a:lstStyle/>
          <a:p>
            <a:pPr algn="ctr">
              <a:defRPr/>
            </a:pPr>
            <a:r>
              <a:rPr lang="en-US" sz="825" dirty="0">
                <a:solidFill>
                  <a:srgbClr val="000000"/>
                </a:solidFill>
              </a:rPr>
              <a:t>Staging Server</a:t>
            </a:r>
          </a:p>
        </p:txBody>
      </p:sp>
      <p:sp>
        <p:nvSpPr>
          <p:cNvPr id="47" name="Rectangle 46"/>
          <p:cNvSpPr/>
          <p:nvPr/>
        </p:nvSpPr>
        <p:spPr>
          <a:xfrm>
            <a:off x="3913505" y="972728"/>
            <a:ext cx="941784" cy="196453"/>
          </a:xfrm>
          <a:prstGeom prst="rect">
            <a:avLst/>
          </a:prstGeom>
          <a:solidFill>
            <a:srgbClr val="717074"/>
          </a:solidFill>
          <a:ln w="9525">
            <a:solidFill>
              <a:srgbClr val="828381"/>
            </a:solidFill>
          </a:ln>
        </p:spPr>
        <p:style>
          <a:lnRef idx="2">
            <a:schemeClr val="accent4">
              <a:shade val="50000"/>
            </a:schemeClr>
          </a:lnRef>
          <a:fillRef idx="1">
            <a:schemeClr val="accent4"/>
          </a:fillRef>
          <a:effectRef idx="0">
            <a:schemeClr val="accent4"/>
          </a:effectRef>
          <a:fontRef idx="minor">
            <a:schemeClr val="lt1"/>
          </a:fontRef>
        </p:style>
        <p:txBody>
          <a:bodyPr lIns="51435" tIns="25718" rIns="51435" bIns="25718"/>
          <a:lstStyle/>
          <a:p>
            <a:pPr algn="ctr">
              <a:defRPr/>
            </a:pPr>
            <a:r>
              <a:rPr lang="en-US" sz="600" dirty="0">
                <a:solidFill>
                  <a:srgbClr val="FFFFFF"/>
                </a:solidFill>
              </a:rPr>
              <a:t>Avamar Client</a:t>
            </a:r>
          </a:p>
        </p:txBody>
      </p:sp>
      <p:pic>
        <p:nvPicPr>
          <p:cNvPr id="34847"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63871" y="1303466"/>
            <a:ext cx="345845" cy="26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98"/>
          <p:cNvSpPr txBox="1">
            <a:spLocks noChangeArrowheads="1"/>
          </p:cNvSpPr>
          <p:nvPr/>
        </p:nvSpPr>
        <p:spPr bwMode="auto">
          <a:xfrm>
            <a:off x="4168015" y="1229685"/>
            <a:ext cx="4363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525" b="1" dirty="0">
                <a:solidFill>
                  <a:srgbClr val="5F5F5F"/>
                </a:solidFill>
              </a:rPr>
              <a:t>Local</a:t>
            </a:r>
          </a:p>
          <a:p>
            <a:pPr algn="ctr" eaLnBrk="1" hangingPunct="1"/>
            <a:endParaRPr lang="en-US" altLang="en-US" sz="525" b="1" dirty="0">
              <a:solidFill>
                <a:srgbClr val="5F5F5F"/>
              </a:solidFill>
            </a:endParaRPr>
          </a:p>
          <a:p>
            <a:pPr algn="ctr" eaLnBrk="1" hangingPunct="1"/>
            <a:r>
              <a:rPr lang="en-US" altLang="en-US" sz="525" b="1" dirty="0">
                <a:solidFill>
                  <a:srgbClr val="5F5F5F"/>
                </a:solidFill>
              </a:rPr>
              <a:t>Storage</a:t>
            </a:r>
          </a:p>
          <a:p>
            <a:pPr algn="ctr" eaLnBrk="1" hangingPunct="1"/>
            <a:r>
              <a:rPr lang="en-US" altLang="en-US" sz="525" b="1" dirty="0">
                <a:solidFill>
                  <a:srgbClr val="5F5F5F"/>
                </a:solidFill>
              </a:rPr>
              <a:t>Volumes</a:t>
            </a:r>
          </a:p>
        </p:txBody>
      </p:sp>
      <p:sp>
        <p:nvSpPr>
          <p:cNvPr id="4" name="Flowchart: Magnetic Disk 3"/>
          <p:cNvSpPr/>
          <p:nvPr/>
        </p:nvSpPr>
        <p:spPr>
          <a:xfrm>
            <a:off x="4163279" y="1229685"/>
            <a:ext cx="445808" cy="438368"/>
          </a:xfrm>
          <a:prstGeom prst="flowChartMagneticDisk">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pic>
        <p:nvPicPr>
          <p:cNvPr id="64" name="Picture 2" descr="C:\Users\meighp\Downloads\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554" y="883580"/>
            <a:ext cx="68222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80"/>
          <p:cNvSpPr txBox="1">
            <a:spLocks noChangeArrowheads="1"/>
          </p:cNvSpPr>
          <p:nvPr/>
        </p:nvSpPr>
        <p:spPr bwMode="auto">
          <a:xfrm>
            <a:off x="5401985" y="1640086"/>
            <a:ext cx="891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algn="ctr" eaLnBrk="1" hangingPunct="1"/>
            <a:r>
              <a:rPr lang="en-US" altLang="en-US" sz="600" dirty="0">
                <a:solidFill>
                  <a:srgbClr val="5F5F5F"/>
                </a:solidFill>
              </a:rPr>
              <a:t>Target Avamar Server </a:t>
            </a:r>
          </a:p>
          <a:p>
            <a:pPr algn="ctr" eaLnBrk="1" hangingPunct="1"/>
            <a:r>
              <a:rPr lang="en-US" altLang="en-US" sz="600" dirty="0">
                <a:solidFill>
                  <a:srgbClr val="5F5F5F"/>
                </a:solidFill>
              </a:rPr>
              <a:t>With Data Domain</a:t>
            </a:r>
          </a:p>
          <a:p>
            <a:pPr algn="ctr" eaLnBrk="1" hangingPunct="1"/>
            <a:r>
              <a:rPr lang="en-US" altLang="en-US" sz="600" dirty="0">
                <a:solidFill>
                  <a:srgbClr val="5F5F5F"/>
                </a:solidFill>
              </a:rPr>
              <a:t>Recovery UI</a:t>
            </a:r>
          </a:p>
        </p:txBody>
      </p:sp>
      <p:cxnSp>
        <p:nvCxnSpPr>
          <p:cNvPr id="79" name="Straight Arrow Connector 78"/>
          <p:cNvCxnSpPr>
            <a:cxnSpLocks/>
          </p:cNvCxnSpPr>
          <p:nvPr/>
        </p:nvCxnSpPr>
        <p:spPr>
          <a:xfrm flipV="1">
            <a:off x="5087269" y="1335105"/>
            <a:ext cx="404636" cy="10161"/>
          </a:xfrm>
          <a:prstGeom prst="straightConnector1">
            <a:avLst/>
          </a:prstGeom>
          <a:ln w="38100" cmpd="sng">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6638" y="2183185"/>
            <a:ext cx="4310062" cy="238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59297" y="70010"/>
            <a:ext cx="1784729" cy="2274854"/>
          </a:xfrm>
          <a:prstGeom prst="rect">
            <a:avLst/>
          </a:prstGeom>
          <a:noFill/>
        </p:spPr>
        <p:txBody>
          <a:bodyPr wrap="square" rtlCol="0">
            <a:spAutoFit/>
          </a:bodyPr>
          <a:lstStyle/>
          <a:p>
            <a:r>
              <a:rPr lang="en-US" sz="788" b="1" dirty="0">
                <a:solidFill>
                  <a:srgbClr val="000000">
                    <a:lumMod val="50000"/>
                    <a:lumOff val="50000"/>
                  </a:srgbClr>
                </a:solidFill>
                <a:latin typeface="MetaNormalLF-Roman"/>
              </a:rPr>
              <a:t>                    Migration Workflow</a:t>
            </a:r>
          </a:p>
          <a:p>
            <a:pPr marL="128588" indent="-128588">
              <a:buFont typeface="Arial" panose="020B0604020202020204" pitchFamily="34" charset="0"/>
              <a:buChar char="•"/>
            </a:pPr>
            <a:r>
              <a:rPr lang="en-US" sz="788" dirty="0">
                <a:solidFill>
                  <a:srgbClr val="000000">
                    <a:lumMod val="50000"/>
                    <a:lumOff val="50000"/>
                  </a:srgbClr>
                </a:solidFill>
                <a:latin typeface="MetaNormalLF-Roman"/>
              </a:rPr>
              <a:t>Migrated backups will be stored on target Avamar Data Domain as a net new backup</a:t>
            </a:r>
          </a:p>
          <a:p>
            <a:pPr marL="128588" indent="-128588">
              <a:buFont typeface="Arial" panose="020B0604020202020204" pitchFamily="34" charset="0"/>
              <a:buChar char="•"/>
            </a:pPr>
            <a:r>
              <a:rPr lang="en-US" sz="788" dirty="0">
                <a:solidFill>
                  <a:srgbClr val="000000">
                    <a:lumMod val="50000"/>
                    <a:lumOff val="50000"/>
                  </a:srgbClr>
                </a:solidFill>
                <a:latin typeface="MetaNormalLF-Roman"/>
              </a:rPr>
              <a:t>Expiry times passed as part of the ADMe migration job policy criteria</a:t>
            </a:r>
          </a:p>
          <a:p>
            <a:pPr marL="128588" indent="-128588">
              <a:buFont typeface="Arial" panose="020B0604020202020204" pitchFamily="34" charset="0"/>
              <a:buChar char="•"/>
            </a:pPr>
            <a:r>
              <a:rPr lang="en-US" sz="788" dirty="0">
                <a:solidFill>
                  <a:srgbClr val="000000">
                    <a:lumMod val="50000"/>
                    <a:lumOff val="50000"/>
                  </a:srgbClr>
                </a:solidFill>
                <a:latin typeface="MetaNormalLF-Roman"/>
              </a:rPr>
              <a:t>Incremental staging can be leveraged in suitable scenarios </a:t>
            </a:r>
          </a:p>
          <a:p>
            <a:pPr marL="128588" indent="-128588">
              <a:buFont typeface="Arial" panose="020B0604020202020204" pitchFamily="34" charset="0"/>
              <a:buChar char="•"/>
            </a:pPr>
            <a:r>
              <a:rPr lang="en-US" sz="788" dirty="0">
                <a:solidFill>
                  <a:srgbClr val="000000">
                    <a:lumMod val="50000"/>
                    <a:lumOff val="50000"/>
                  </a:srgbClr>
                </a:solidFill>
                <a:latin typeface="MetaNormalLF-Roman"/>
              </a:rPr>
              <a:t>DD-Boost leveraged during ingest to target Data Domain</a:t>
            </a:r>
          </a:p>
          <a:p>
            <a:pPr marL="128588" indent="-128588">
              <a:buFont typeface="Arial" panose="020B0604020202020204" pitchFamily="34" charset="0"/>
              <a:buChar char="•"/>
            </a:pPr>
            <a:r>
              <a:rPr lang="en-US" sz="788" dirty="0">
                <a:solidFill>
                  <a:srgbClr val="000000">
                    <a:lumMod val="50000"/>
                    <a:lumOff val="50000"/>
                  </a:srgbClr>
                </a:solidFill>
                <a:latin typeface="MetaNormalLF-Roman"/>
              </a:rPr>
              <a:t>Supports multiple concurrent migration threads</a:t>
            </a:r>
          </a:p>
          <a:p>
            <a:pPr marL="128588" indent="-128588">
              <a:buFont typeface="Arial" panose="020B0604020202020204" pitchFamily="34" charset="0"/>
              <a:buChar char="•"/>
            </a:pPr>
            <a:r>
              <a:rPr lang="en-US" sz="788" dirty="0">
                <a:solidFill>
                  <a:srgbClr val="000000">
                    <a:lumMod val="50000"/>
                    <a:lumOff val="50000"/>
                  </a:srgbClr>
                </a:solidFill>
                <a:latin typeface="MetaNormalLF-Roman"/>
              </a:rPr>
              <a:t>Automated end-to-end workflow</a:t>
            </a:r>
          </a:p>
          <a:p>
            <a:pPr marL="128588" indent="-128588">
              <a:buFont typeface="Arial" panose="020B0604020202020204" pitchFamily="34" charset="0"/>
              <a:buChar char="•"/>
            </a:pPr>
            <a:r>
              <a:rPr lang="en-US" sz="788" dirty="0">
                <a:solidFill>
                  <a:srgbClr val="000000">
                    <a:lumMod val="50000"/>
                    <a:lumOff val="50000"/>
                  </a:srgbClr>
                </a:solidFill>
                <a:latin typeface="MetaNormalLF-Roman"/>
              </a:rPr>
              <a:t>Migrations can be performed before/during/after activating  production clients to new target system</a:t>
            </a:r>
          </a:p>
          <a:p>
            <a:pPr marL="128588" indent="-128588">
              <a:buFont typeface="Arial" panose="020B0604020202020204" pitchFamily="34" charset="0"/>
              <a:buChar char="•"/>
            </a:pPr>
            <a:endParaRPr lang="en-US" sz="788" dirty="0">
              <a:solidFill>
                <a:srgbClr val="000000">
                  <a:lumMod val="50000"/>
                  <a:lumOff val="50000"/>
                </a:srgbClr>
              </a:solidFill>
              <a:latin typeface="MetaNormalLF-Roman"/>
            </a:endParaRPr>
          </a:p>
        </p:txBody>
      </p:sp>
      <p:sp>
        <p:nvSpPr>
          <p:cNvPr id="12" name="Down Arrow 11"/>
          <p:cNvSpPr/>
          <p:nvPr/>
        </p:nvSpPr>
        <p:spPr>
          <a:xfrm>
            <a:off x="5801489" y="1986334"/>
            <a:ext cx="34289" cy="160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1301183" y="2570244"/>
            <a:ext cx="2218128" cy="2019784"/>
          </a:xfrm>
          <a:prstGeom prst="rect">
            <a:avLst/>
          </a:prstGeom>
          <a:noFill/>
        </p:spPr>
        <p:txBody>
          <a:bodyPr wrap="square" rtlCol="0">
            <a:spAutoFit/>
          </a:bodyPr>
          <a:lstStyle/>
          <a:p>
            <a:r>
              <a:rPr lang="en-US" sz="825" b="1" dirty="0">
                <a:solidFill>
                  <a:srgbClr val="000000">
                    <a:lumMod val="65000"/>
                    <a:lumOff val="35000"/>
                  </a:srgbClr>
                </a:solidFill>
                <a:latin typeface="MetaNormalLF-Roman"/>
              </a:rPr>
              <a:t>                Recovery Experience  </a:t>
            </a:r>
          </a:p>
          <a:p>
            <a:pPr marL="128588" indent="-128588">
              <a:buFont typeface="Arial" panose="020B0604020202020204" pitchFamily="34" charset="0"/>
              <a:buChar char="•"/>
            </a:pPr>
            <a:r>
              <a:rPr lang="en-US" sz="900" dirty="0">
                <a:solidFill>
                  <a:srgbClr val="000000">
                    <a:lumMod val="50000"/>
                    <a:lumOff val="50000"/>
                  </a:srgbClr>
                </a:solidFill>
                <a:latin typeface="Arial" panose="020B0604020202020204" pitchFamily="34" charset="0"/>
                <a:cs typeface="Arial" panose="020B0604020202020204" pitchFamily="34" charset="0"/>
              </a:rPr>
              <a:t>Almost business as usual for </a:t>
            </a:r>
            <a:r>
              <a:rPr lang="en-US" sz="900" dirty="0" err="1">
                <a:solidFill>
                  <a:srgbClr val="000000">
                    <a:lumMod val="50000"/>
                    <a:lumOff val="50000"/>
                  </a:srgbClr>
                </a:solidFill>
                <a:latin typeface="Arial" panose="020B0604020202020204" pitchFamily="34" charset="0"/>
                <a:cs typeface="Arial" panose="020B0604020202020204" pitchFamily="34" charset="0"/>
              </a:rPr>
              <a:t>fiel</a:t>
            </a:r>
            <a:r>
              <a:rPr lang="en-US" sz="900" dirty="0">
                <a:solidFill>
                  <a:srgbClr val="000000">
                    <a:lumMod val="50000"/>
                    <a:lumOff val="50000"/>
                  </a:srgbClr>
                </a:solidFill>
                <a:latin typeface="Arial" panose="020B0604020202020204" pitchFamily="34" charset="0"/>
                <a:cs typeface="Arial" panose="020B0604020202020204" pitchFamily="34" charset="0"/>
              </a:rPr>
              <a:t> system backups</a:t>
            </a:r>
          </a:p>
          <a:p>
            <a:pPr marL="128588" indent="-128588">
              <a:buFont typeface="Arial" panose="020B0604020202020204" pitchFamily="34" charset="0"/>
              <a:buChar char="•"/>
            </a:pPr>
            <a:r>
              <a:rPr lang="en-US" sz="900" dirty="0">
                <a:solidFill>
                  <a:srgbClr val="000000">
                    <a:lumMod val="50000"/>
                    <a:lumOff val="50000"/>
                  </a:srgbClr>
                </a:solidFill>
                <a:latin typeface="Arial" panose="020B0604020202020204" pitchFamily="34" charset="0"/>
                <a:cs typeface="Arial" panose="020B0604020202020204" pitchFamily="34" charset="0"/>
              </a:rPr>
              <a:t>Uses target Avamar Recovery UI </a:t>
            </a:r>
          </a:p>
          <a:p>
            <a:pPr marL="128588" indent="-128588">
              <a:buFont typeface="Arial" panose="020B0604020202020204" pitchFamily="34" charset="0"/>
              <a:buChar char="•"/>
            </a:pPr>
            <a:r>
              <a:rPr lang="en-US" sz="900" dirty="0">
                <a:solidFill>
                  <a:srgbClr val="000000">
                    <a:lumMod val="50000"/>
                    <a:lumOff val="50000"/>
                  </a:srgbClr>
                </a:solidFill>
                <a:latin typeface="Arial" panose="020B0604020202020204" pitchFamily="34" charset="0"/>
                <a:cs typeface="Arial" panose="020B0604020202020204" pitchFamily="34" charset="0"/>
              </a:rPr>
              <a:t>File level granularity</a:t>
            </a:r>
          </a:p>
          <a:p>
            <a:pPr marL="128588" indent="-128588">
              <a:buFont typeface="Arial" panose="020B0604020202020204" pitchFamily="34" charset="0"/>
              <a:buChar char="•"/>
            </a:pPr>
            <a:r>
              <a:rPr lang="en-US" sz="900" dirty="0">
                <a:solidFill>
                  <a:srgbClr val="000000">
                    <a:lumMod val="50000"/>
                    <a:lumOff val="50000"/>
                  </a:srgbClr>
                </a:solidFill>
                <a:latin typeface="Arial" panose="020B0604020202020204" pitchFamily="34" charset="0"/>
                <a:cs typeface="Arial" panose="020B0604020202020204" pitchFamily="34" charset="0"/>
              </a:rPr>
              <a:t>Each migrated backup browse-able at the client level and its original backup date displayed as a folder</a:t>
            </a:r>
          </a:p>
          <a:p>
            <a:pPr marL="128588" indent="-128588">
              <a:buFont typeface="Arial" panose="020B0604020202020204" pitchFamily="34" charset="0"/>
              <a:buChar char="•"/>
            </a:pPr>
            <a:r>
              <a:rPr lang="en-US" sz="900" dirty="0">
                <a:solidFill>
                  <a:srgbClr val="000000">
                    <a:lumMod val="50000"/>
                    <a:lumOff val="50000"/>
                  </a:srgbClr>
                </a:solidFill>
                <a:latin typeface="Arial" panose="020B0604020202020204" pitchFamily="34" charset="0"/>
                <a:cs typeface="Arial" panose="020B0604020202020204" pitchFamily="34" charset="0"/>
              </a:rPr>
              <a:t>Files retain their original timestamps</a:t>
            </a:r>
          </a:p>
          <a:p>
            <a:pPr marL="128588" indent="-128588">
              <a:buFont typeface="Arial" panose="020B0604020202020204" pitchFamily="34" charset="0"/>
              <a:buChar char="•"/>
            </a:pPr>
            <a:r>
              <a:rPr lang="en-US" sz="900" dirty="0">
                <a:solidFill>
                  <a:srgbClr val="000000">
                    <a:lumMod val="50000"/>
                    <a:lumOff val="50000"/>
                  </a:srgbClr>
                </a:solidFill>
                <a:latin typeface="Arial" panose="020B0604020202020204" pitchFamily="34" charset="0"/>
                <a:cs typeface="Arial" panose="020B0604020202020204" pitchFamily="34" charset="0"/>
              </a:rPr>
              <a:t>Recoveries can be to any available activated Avamar client</a:t>
            </a:r>
          </a:p>
          <a:p>
            <a:pPr marL="128588" indent="-128588">
              <a:buFont typeface="Arial" panose="020B0604020202020204" pitchFamily="34" charset="0"/>
              <a:buChar char="•"/>
            </a:pPr>
            <a:r>
              <a:rPr lang="en-US" sz="900" dirty="0" err="1">
                <a:solidFill>
                  <a:srgbClr val="000000">
                    <a:lumMod val="50000"/>
                    <a:lumOff val="50000"/>
                  </a:srgbClr>
                </a:solidFill>
                <a:latin typeface="Arial" panose="020B0604020202020204" pitchFamily="34" charset="0"/>
                <a:cs typeface="Arial" panose="020B0604020202020204" pitchFamily="34" charset="0"/>
              </a:rPr>
              <a:t>Plug-IN’s</a:t>
            </a:r>
            <a:r>
              <a:rPr lang="en-US" sz="900" dirty="0">
                <a:solidFill>
                  <a:srgbClr val="000000">
                    <a:lumMod val="50000"/>
                    <a:lumOff val="50000"/>
                  </a:srgbClr>
                </a:solidFill>
                <a:latin typeface="Arial" panose="020B0604020202020204" pitchFamily="34" charset="0"/>
                <a:cs typeface="Arial" panose="020B0604020202020204" pitchFamily="34" charset="0"/>
              </a:rPr>
              <a:t> recoveries require using ADMe documented procedural recovery process</a:t>
            </a:r>
          </a:p>
        </p:txBody>
      </p:sp>
      <p:sp>
        <p:nvSpPr>
          <p:cNvPr id="3" name="Speech Bubble: Rectangle with Corners Rounded 2">
            <a:extLst>
              <a:ext uri="{FF2B5EF4-FFF2-40B4-BE49-F238E27FC236}">
                <a16:creationId xmlns:a16="http://schemas.microsoft.com/office/drawing/2014/main" id="{DCE7B02B-D807-4FBE-A55A-FC9C6A6D8EDE}"/>
              </a:ext>
            </a:extLst>
          </p:cNvPr>
          <p:cNvSpPr/>
          <p:nvPr/>
        </p:nvSpPr>
        <p:spPr>
          <a:xfrm>
            <a:off x="3297171" y="446714"/>
            <a:ext cx="941784" cy="286487"/>
          </a:xfrm>
          <a:prstGeom prst="wedgeRoundRectCallout">
            <a:avLst>
              <a:gd name="adj1" fmla="val -6770"/>
              <a:gd name="adj2" fmla="val 239434"/>
              <a:gd name="adj3" fmla="val 16667"/>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a:solidFill>
                  <a:schemeClr val="tx1"/>
                </a:solidFill>
              </a:rPr>
              <a:t>Staging server activated to source Avamar only</a:t>
            </a:r>
          </a:p>
        </p:txBody>
      </p:sp>
      <p:cxnSp>
        <p:nvCxnSpPr>
          <p:cNvPr id="10" name="Straight Arrow Connector 9">
            <a:extLst>
              <a:ext uri="{FF2B5EF4-FFF2-40B4-BE49-F238E27FC236}">
                <a16:creationId xmlns:a16="http://schemas.microsoft.com/office/drawing/2014/main" id="{9579EC5A-F287-457A-88C9-D548FD378C2D}"/>
              </a:ext>
            </a:extLst>
          </p:cNvPr>
          <p:cNvCxnSpPr>
            <a:cxnSpLocks/>
          </p:cNvCxnSpPr>
          <p:nvPr/>
        </p:nvCxnSpPr>
        <p:spPr>
          <a:xfrm>
            <a:off x="3519312" y="1335105"/>
            <a:ext cx="404149"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36905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6509" y="214250"/>
            <a:ext cx="4386319" cy="369332"/>
          </a:xfrm>
          <a:prstGeom prst="rect">
            <a:avLst/>
          </a:prstGeom>
          <a:noFill/>
        </p:spPr>
        <p:txBody>
          <a:bodyPr wrap="square">
            <a:spAutoFit/>
          </a:bodyPr>
          <a:lstStyle/>
          <a:p>
            <a:pPr algn="ctr">
              <a:defRPr/>
            </a:pPr>
            <a:r>
              <a:rPr lang="en-US" sz="1800" dirty="0">
                <a:solidFill>
                  <a:schemeClr val="bg1">
                    <a:lumMod val="50000"/>
                  </a:schemeClr>
                </a:solidFill>
              </a:rPr>
              <a:t>Staging Method - </a:t>
            </a:r>
            <a:r>
              <a:rPr lang="en-US" sz="1800" dirty="0">
                <a:solidFill>
                  <a:srgbClr val="FF0000"/>
                </a:solidFill>
              </a:rPr>
              <a:t>Non-Incremental</a:t>
            </a:r>
            <a:r>
              <a:rPr lang="en-US" sz="1800" dirty="0">
                <a:solidFill>
                  <a:schemeClr val="bg1">
                    <a:lumMod val="50000"/>
                  </a:schemeClr>
                </a:solidFill>
              </a:rPr>
              <a:t> </a:t>
            </a:r>
          </a:p>
        </p:txBody>
      </p:sp>
      <p:sp>
        <p:nvSpPr>
          <p:cNvPr id="7" name="Rectangle 3"/>
          <p:cNvSpPr txBox="1">
            <a:spLocks noChangeArrowheads="1"/>
          </p:cNvSpPr>
          <p:nvPr/>
        </p:nvSpPr>
        <p:spPr>
          <a:xfrm>
            <a:off x="1259681" y="842963"/>
            <a:ext cx="6572250" cy="3687366"/>
          </a:xfrm>
          <a:prstGeom prst="rect">
            <a:avLst/>
          </a:prstGeom>
        </p:spPr>
        <p:txBody>
          <a:bodyPr lIns="0" tIns="0" rIns="0" bIns="0">
            <a:normAutofit/>
          </a:bodyPr>
          <a:lstStyle>
            <a:lvl1pPr marL="230188" indent="-230188" algn="l" rtl="0" eaLnBrk="0" fontAlgn="base" hangingPunct="0">
              <a:spcBef>
                <a:spcPct val="20000"/>
              </a:spcBef>
              <a:spcAft>
                <a:spcPct val="0"/>
              </a:spcAft>
              <a:buClr>
                <a:schemeClr val="tx2"/>
              </a:buClr>
              <a:buFont typeface="Arial" charset="0"/>
              <a:buChar char="•"/>
              <a:defRPr sz="2400" kern="1200">
                <a:solidFill>
                  <a:schemeClr val="bg2"/>
                </a:solidFill>
                <a:latin typeface="MetaNormalLF-Roman" pitchFamily="34" charset="0"/>
                <a:ea typeface="+mn-ea"/>
                <a:cs typeface="+mn-cs"/>
              </a:defRPr>
            </a:lvl1pPr>
            <a:lvl2pPr marL="742950" indent="-285750" algn="l" rtl="0" eaLnBrk="0" fontAlgn="base" hangingPunct="0">
              <a:spcBef>
                <a:spcPct val="20000"/>
              </a:spcBef>
              <a:spcAft>
                <a:spcPct val="0"/>
              </a:spcAft>
              <a:buClr>
                <a:schemeClr val="tx2"/>
              </a:buClr>
              <a:buFont typeface="Arial" charset="0"/>
              <a:buChar char="–"/>
              <a:defRPr sz="2000" kern="1200">
                <a:solidFill>
                  <a:schemeClr val="bg2"/>
                </a:solidFill>
                <a:latin typeface="MetaNormalLF-Roman" pitchFamily="34" charset="0"/>
                <a:ea typeface="+mn-ea"/>
                <a:cs typeface="+mn-cs"/>
              </a:defRPr>
            </a:lvl2pPr>
            <a:lvl3pPr marL="1143000" indent="-228600" algn="l" rtl="0" eaLnBrk="0" fontAlgn="base" hangingPunct="0">
              <a:spcBef>
                <a:spcPct val="20000"/>
              </a:spcBef>
              <a:spcAft>
                <a:spcPct val="0"/>
              </a:spcAft>
              <a:buClr>
                <a:schemeClr val="tx2"/>
              </a:buClr>
              <a:buFont typeface="Arial" charset="0"/>
              <a:buNone/>
              <a:defRPr sz="1800" kern="1200">
                <a:solidFill>
                  <a:schemeClr val="bg2"/>
                </a:solidFill>
                <a:latin typeface="MetaNormalLF-Roman" pitchFamily="34" charset="0"/>
                <a:ea typeface="+mn-ea"/>
                <a:cs typeface="+mn-cs"/>
              </a:defRPr>
            </a:lvl3pPr>
            <a:lvl4pPr marL="1600200" indent="-228600" algn="l" rtl="0" eaLnBrk="0" fontAlgn="base" hangingPunct="0">
              <a:spcBef>
                <a:spcPct val="20000"/>
              </a:spcBef>
              <a:spcAft>
                <a:spcPct val="0"/>
              </a:spcAft>
              <a:buClr>
                <a:schemeClr val="tx2"/>
              </a:buClr>
              <a:buFont typeface="Wingdings" pitchFamily="2" charset="2"/>
              <a:buChar char="§"/>
              <a:defRPr sz="1600" kern="1200">
                <a:solidFill>
                  <a:schemeClr val="bg2"/>
                </a:solidFill>
                <a:latin typeface="MetaNormalLF-Roman" pitchFamily="34" charset="0"/>
                <a:ea typeface="+mn-ea"/>
                <a:cs typeface="+mn-cs"/>
              </a:defRPr>
            </a:lvl4pPr>
            <a:lvl5pPr marL="2057400" indent="-228600" algn="l" rtl="0" eaLnBrk="0" fontAlgn="base" hangingPunct="0">
              <a:spcBef>
                <a:spcPct val="20000"/>
              </a:spcBef>
              <a:spcAft>
                <a:spcPct val="0"/>
              </a:spcAft>
              <a:buClr>
                <a:schemeClr val="tx2"/>
              </a:buClr>
              <a:buFont typeface="Arial" charset="0"/>
              <a:buChar char="»"/>
              <a:defRPr sz="1600" kern="1200">
                <a:solidFill>
                  <a:schemeClr val="bg2"/>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eaLnBrk="1" hangingPunct="1">
              <a:lnSpc>
                <a:spcPct val="80000"/>
              </a:lnSpc>
              <a:buNone/>
              <a:defRPr/>
            </a:pPr>
            <a:r>
              <a:rPr lang="en-US" altLang="en-US" sz="1200" b="1" dirty="0">
                <a:solidFill>
                  <a:schemeClr val="bg1">
                    <a:lumMod val="50000"/>
                  </a:schemeClr>
                </a:solidFill>
              </a:rPr>
              <a:t>CONCEPTS</a:t>
            </a:r>
            <a:endParaRPr lang="en-US" altLang="en-US" sz="1600" b="1" dirty="0">
              <a:solidFill>
                <a:schemeClr val="bg1">
                  <a:lumMod val="50000"/>
                </a:schemeClr>
              </a:solidFill>
            </a:endParaRPr>
          </a:p>
          <a:p>
            <a:pPr lvl="1" eaLnBrk="1" hangingPunct="1">
              <a:lnSpc>
                <a:spcPct val="80000"/>
              </a:lnSpc>
              <a:buClr>
                <a:schemeClr val="bg1"/>
              </a:buClr>
              <a:buFont typeface="Wingdings" panose="05000000000000000000" pitchFamily="2" charset="2"/>
              <a:buChar char="q"/>
              <a:defRPr/>
            </a:pPr>
            <a:r>
              <a:rPr lang="en-US" altLang="en-US" sz="1200" dirty="0">
                <a:solidFill>
                  <a:schemeClr val="bg2">
                    <a:lumMod val="50000"/>
                    <a:lumOff val="50000"/>
                  </a:schemeClr>
                </a:solidFill>
              </a:rPr>
              <a:t>Referred to as </a:t>
            </a:r>
            <a:r>
              <a:rPr lang="en-US" altLang="en-US" sz="1200" b="1" dirty="0">
                <a:solidFill>
                  <a:schemeClr val="bg2">
                    <a:lumMod val="50000"/>
                    <a:lumOff val="50000"/>
                  </a:schemeClr>
                </a:solidFill>
              </a:rPr>
              <a:t>BYDATE</a:t>
            </a:r>
            <a:r>
              <a:rPr lang="en-US" altLang="en-US" sz="1200" dirty="0">
                <a:solidFill>
                  <a:schemeClr val="bg2">
                    <a:lumMod val="50000"/>
                    <a:lumOff val="50000"/>
                  </a:schemeClr>
                </a:solidFill>
              </a:rPr>
              <a:t> as it establishes a unique top-level folder representing the point-in-time of the original Avamar backup formatted as </a:t>
            </a:r>
            <a:r>
              <a:rPr lang="en-US" altLang="en-US" sz="1200" b="1" dirty="0" err="1">
                <a:solidFill>
                  <a:schemeClr val="bg2">
                    <a:lumMod val="50000"/>
                    <a:lumOff val="50000"/>
                  </a:schemeClr>
                </a:solidFill>
              </a:rPr>
              <a:t>yyyy</a:t>
            </a:r>
            <a:r>
              <a:rPr lang="en-US" altLang="en-US" sz="1200" b="1" dirty="0">
                <a:solidFill>
                  <a:schemeClr val="bg2">
                    <a:lumMod val="50000"/>
                    <a:lumOff val="50000"/>
                  </a:schemeClr>
                </a:solidFill>
              </a:rPr>
              <a:t>-mm-dd-</a:t>
            </a:r>
            <a:r>
              <a:rPr lang="en-US" altLang="en-US" sz="1200" b="1" dirty="0" err="1">
                <a:solidFill>
                  <a:schemeClr val="bg2">
                    <a:lumMod val="50000"/>
                    <a:lumOff val="50000"/>
                  </a:schemeClr>
                </a:solidFill>
              </a:rPr>
              <a:t>hh</a:t>
            </a:r>
            <a:r>
              <a:rPr lang="en-US" altLang="en-US" sz="1200" b="1" dirty="0">
                <a:solidFill>
                  <a:schemeClr val="bg2">
                    <a:lumMod val="50000"/>
                    <a:lumOff val="50000"/>
                  </a:schemeClr>
                </a:solidFill>
              </a:rPr>
              <a:t>-mm-</a:t>
            </a:r>
            <a:r>
              <a:rPr lang="en-US" altLang="en-US" sz="1200" b="1" dirty="0" err="1">
                <a:solidFill>
                  <a:schemeClr val="bg2">
                    <a:lumMod val="50000"/>
                    <a:lumOff val="50000"/>
                  </a:schemeClr>
                </a:solidFill>
              </a:rPr>
              <a:t>buid</a:t>
            </a:r>
            <a:r>
              <a:rPr lang="en-US" altLang="en-US" sz="1200" b="1" dirty="0">
                <a:solidFill>
                  <a:schemeClr val="bg2">
                    <a:lumMod val="50000"/>
                    <a:lumOff val="50000"/>
                  </a:schemeClr>
                </a:solidFill>
              </a:rPr>
              <a:t>#</a:t>
            </a:r>
          </a:p>
          <a:p>
            <a:pPr lvl="1" eaLnBrk="1" hangingPunct="1">
              <a:lnSpc>
                <a:spcPct val="80000"/>
              </a:lnSpc>
              <a:buClr>
                <a:schemeClr val="bg1"/>
              </a:buClr>
              <a:buFont typeface="Wingdings" panose="05000000000000000000" pitchFamily="2" charset="2"/>
              <a:buChar char="q"/>
              <a:defRPr/>
            </a:pPr>
            <a:r>
              <a:rPr lang="en-US" altLang="en-US" sz="1200" dirty="0">
                <a:solidFill>
                  <a:schemeClr val="bg2">
                    <a:lumMod val="50000"/>
                    <a:lumOff val="50000"/>
                  </a:schemeClr>
                </a:solidFill>
              </a:rPr>
              <a:t>Performs a full recovery of all files contained in the backup </a:t>
            </a:r>
          </a:p>
          <a:p>
            <a:pPr lvl="1" eaLnBrk="1" hangingPunct="1">
              <a:lnSpc>
                <a:spcPct val="80000"/>
              </a:lnSpc>
              <a:buClr>
                <a:schemeClr val="bg1"/>
              </a:buClr>
              <a:buFont typeface="Wingdings" panose="05000000000000000000" pitchFamily="2" charset="2"/>
              <a:buChar char="q"/>
              <a:defRPr/>
            </a:pPr>
            <a:r>
              <a:rPr lang="en-US" altLang="en-US" sz="1200" dirty="0">
                <a:solidFill>
                  <a:schemeClr val="bg2">
                    <a:lumMod val="50000"/>
                    <a:lumOff val="50000"/>
                  </a:schemeClr>
                </a:solidFill>
              </a:rPr>
              <a:t>Provides separate point-in-time copy for each backup migrated</a:t>
            </a:r>
          </a:p>
          <a:p>
            <a:pPr lvl="1" eaLnBrk="1" hangingPunct="1">
              <a:lnSpc>
                <a:spcPct val="80000"/>
              </a:lnSpc>
              <a:buClr>
                <a:schemeClr val="bg1"/>
              </a:buClr>
              <a:buFont typeface="Wingdings" panose="05000000000000000000" pitchFamily="2" charset="2"/>
              <a:buChar char="q"/>
              <a:defRPr/>
            </a:pPr>
            <a:r>
              <a:rPr lang="en-US" altLang="en-US" sz="1200" dirty="0">
                <a:solidFill>
                  <a:schemeClr val="bg2">
                    <a:lumMod val="50000"/>
                    <a:lumOff val="50000"/>
                  </a:schemeClr>
                </a:solidFill>
              </a:rPr>
              <a:t>Effective with both Tape, Cloud targets and ADS migrations</a:t>
            </a:r>
          </a:p>
          <a:p>
            <a:pPr lvl="1" eaLnBrk="1" hangingPunct="1">
              <a:lnSpc>
                <a:spcPct val="80000"/>
              </a:lnSpc>
              <a:buClr>
                <a:schemeClr val="bg1"/>
              </a:buClr>
              <a:buFont typeface="Wingdings" panose="05000000000000000000" pitchFamily="2" charset="2"/>
              <a:buChar char="q"/>
              <a:defRPr/>
            </a:pPr>
            <a:r>
              <a:rPr lang="en-US" altLang="en-US" sz="1200" dirty="0">
                <a:solidFill>
                  <a:schemeClr val="bg2">
                    <a:lumMod val="50000"/>
                    <a:lumOff val="50000"/>
                  </a:schemeClr>
                </a:solidFill>
              </a:rPr>
              <a:t>Can be used with all backup types</a:t>
            </a:r>
          </a:p>
          <a:p>
            <a:pPr lvl="1" eaLnBrk="1" hangingPunct="1">
              <a:lnSpc>
                <a:spcPct val="80000"/>
              </a:lnSpc>
              <a:buClr>
                <a:schemeClr val="bg1"/>
              </a:buClr>
              <a:buFont typeface="Wingdings" panose="05000000000000000000" pitchFamily="2" charset="2"/>
              <a:buChar char="q"/>
              <a:defRPr/>
            </a:pPr>
            <a:r>
              <a:rPr lang="en-US" altLang="en-US" sz="1200" dirty="0">
                <a:solidFill>
                  <a:schemeClr val="bg2">
                    <a:lumMod val="50000"/>
                    <a:lumOff val="50000"/>
                  </a:schemeClr>
                </a:solidFill>
              </a:rPr>
              <a:t>Staging disk is automatically erased between migration sessions </a:t>
            </a:r>
          </a:p>
          <a:p>
            <a:pPr marL="0" indent="0" eaLnBrk="1" hangingPunct="1">
              <a:lnSpc>
                <a:spcPct val="80000"/>
              </a:lnSpc>
              <a:buNone/>
              <a:defRPr/>
            </a:pPr>
            <a:r>
              <a:rPr lang="en-US" altLang="en-US" sz="1200" b="1" dirty="0">
                <a:solidFill>
                  <a:schemeClr val="bg1">
                    <a:lumMod val="50000"/>
                  </a:schemeClr>
                </a:solidFill>
              </a:rPr>
              <a:t>REQUIREMENTS</a:t>
            </a:r>
            <a:endParaRPr lang="en-US" altLang="en-US" sz="1200" dirty="0">
              <a:solidFill>
                <a:schemeClr val="bg1">
                  <a:lumMod val="50000"/>
                </a:schemeClr>
              </a:solidFill>
            </a:endParaRP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Minimizes staging disk space required</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Must be large enough to accommodate size of largest individual backup</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From a practical sense, at least 4+ TB’s should be available per staging thread</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For a Windows staging server, multiple staging drive letters are required in order to leverage concurrent migration threads</a:t>
            </a:r>
          </a:p>
          <a:p>
            <a:pPr marL="0" indent="0" eaLnBrk="1" hangingPunct="1">
              <a:lnSpc>
                <a:spcPct val="80000"/>
              </a:lnSpc>
              <a:buNone/>
              <a:defRPr/>
            </a:pPr>
            <a:r>
              <a:rPr lang="en-US" altLang="en-US" sz="1200" b="1" dirty="0">
                <a:solidFill>
                  <a:schemeClr val="bg1">
                    <a:lumMod val="50000"/>
                  </a:schemeClr>
                </a:solidFill>
              </a:rPr>
              <a:t>PERFORMANCE</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Expect throughput of </a:t>
            </a:r>
            <a:r>
              <a:rPr lang="en-US" altLang="en-US" sz="1200" b="1" dirty="0">
                <a:solidFill>
                  <a:schemeClr val="tx1">
                    <a:lumMod val="65000"/>
                    <a:lumOff val="35000"/>
                  </a:schemeClr>
                </a:solidFill>
              </a:rPr>
              <a:t>50-150 GB’s/</a:t>
            </a:r>
            <a:r>
              <a:rPr lang="en-US" altLang="en-US" sz="1200" b="1" dirty="0" err="1">
                <a:solidFill>
                  <a:schemeClr val="tx1">
                    <a:lumMod val="65000"/>
                    <a:lumOff val="35000"/>
                  </a:schemeClr>
                </a:solidFill>
              </a:rPr>
              <a:t>Hr</a:t>
            </a:r>
            <a:r>
              <a:rPr lang="en-US" altLang="en-US" sz="1200" b="1" dirty="0">
                <a:solidFill>
                  <a:schemeClr val="tx1">
                    <a:lumMod val="65000"/>
                    <a:lumOff val="35000"/>
                  </a:schemeClr>
                </a:solidFill>
              </a:rPr>
              <a:t> </a:t>
            </a:r>
            <a:r>
              <a:rPr lang="en-US" altLang="en-US" sz="1200" dirty="0">
                <a:solidFill>
                  <a:schemeClr val="tx1">
                    <a:lumMod val="65000"/>
                    <a:lumOff val="35000"/>
                  </a:schemeClr>
                </a:solidFill>
              </a:rPr>
              <a:t>per thread</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No dependency on file change rates between migration sessions</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Throughput impacted by high file counts and/or slow infrastructure </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Tape media consumption based on data size and its ability to compress</a:t>
            </a:r>
          </a:p>
          <a:p>
            <a:pPr marL="457200" lvl="1" indent="0" eaLnBrk="1" hangingPunct="1">
              <a:lnSpc>
                <a:spcPct val="80000"/>
              </a:lnSpc>
              <a:buClr>
                <a:schemeClr val="bg1"/>
              </a:buClr>
              <a:buNone/>
              <a:defRPr/>
            </a:pPr>
            <a:r>
              <a:rPr lang="en-US" altLang="en-US" sz="1050" dirty="0">
                <a:solidFill>
                  <a:schemeClr val="tx1">
                    <a:lumMod val="65000"/>
                    <a:lumOff val="35000"/>
                  </a:schemeClr>
                </a:solidFill>
              </a:rPr>
              <a:t>	  and model of tape drive used</a:t>
            </a:r>
            <a:endParaRPr lang="en-US" altLang="en-US" sz="135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732" y="746626"/>
            <a:ext cx="5650706" cy="256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1820466" y="238126"/>
            <a:ext cx="5329238" cy="346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spcBef>
                <a:spcPct val="0"/>
              </a:spcBef>
              <a:spcAft>
                <a:spcPct val="0"/>
              </a:spcAft>
              <a:defRPr sz="3200" kern="1200">
                <a:solidFill>
                  <a:srgbClr val="2C95DD"/>
                </a:solidFill>
                <a:latin typeface="MetaNormalLF-Roman" pitchFamily="34" charset="0"/>
                <a:ea typeface="+mj-ea"/>
                <a:cs typeface="+mj-cs"/>
              </a:defRPr>
            </a:lvl1pPr>
            <a:lvl2pPr algn="l" rtl="0" eaLnBrk="0" fontAlgn="base" hangingPunct="0">
              <a:spcBef>
                <a:spcPct val="0"/>
              </a:spcBef>
              <a:spcAft>
                <a:spcPct val="0"/>
              </a:spcAft>
              <a:defRPr sz="3200">
                <a:solidFill>
                  <a:srgbClr val="2C95DD"/>
                </a:solidFill>
                <a:latin typeface="MetaNormalLF-Roman" pitchFamily="34" charset="0"/>
              </a:defRPr>
            </a:lvl2pPr>
            <a:lvl3pPr algn="l" rtl="0" eaLnBrk="0" fontAlgn="base" hangingPunct="0">
              <a:spcBef>
                <a:spcPct val="0"/>
              </a:spcBef>
              <a:spcAft>
                <a:spcPct val="0"/>
              </a:spcAft>
              <a:defRPr sz="3200">
                <a:solidFill>
                  <a:srgbClr val="2C95DD"/>
                </a:solidFill>
                <a:latin typeface="MetaNormalLF-Roman" pitchFamily="34" charset="0"/>
              </a:defRPr>
            </a:lvl3pPr>
            <a:lvl4pPr algn="l" rtl="0" eaLnBrk="0" fontAlgn="base" hangingPunct="0">
              <a:spcBef>
                <a:spcPct val="0"/>
              </a:spcBef>
              <a:spcAft>
                <a:spcPct val="0"/>
              </a:spcAft>
              <a:defRPr sz="3200">
                <a:solidFill>
                  <a:srgbClr val="2C95DD"/>
                </a:solidFill>
                <a:latin typeface="MetaNormalLF-Roman" pitchFamily="34" charset="0"/>
              </a:defRPr>
            </a:lvl4pPr>
            <a:lvl5pPr algn="l" rtl="0" eaLnBrk="0" fontAlgn="base" hangingPunct="0">
              <a:spcBef>
                <a:spcPct val="0"/>
              </a:spcBef>
              <a:spcAft>
                <a:spcPct val="0"/>
              </a:spcAft>
              <a:defRPr sz="3200">
                <a:solidFill>
                  <a:srgbClr val="2C95DD"/>
                </a:solidFill>
                <a:latin typeface="MetaNormalLF-Roman" pitchFamily="34" charset="0"/>
              </a:defRPr>
            </a:lvl5pPr>
            <a:lvl6pPr marL="457200" algn="l" rtl="0" fontAlgn="base">
              <a:spcBef>
                <a:spcPct val="0"/>
              </a:spcBef>
              <a:spcAft>
                <a:spcPct val="0"/>
              </a:spcAft>
              <a:defRPr sz="3200">
                <a:solidFill>
                  <a:srgbClr val="2C95DD"/>
                </a:solidFill>
                <a:latin typeface="MetaNormalLF-Roman" pitchFamily="34" charset="0"/>
              </a:defRPr>
            </a:lvl6pPr>
            <a:lvl7pPr marL="914400" algn="l" rtl="0" fontAlgn="base">
              <a:spcBef>
                <a:spcPct val="0"/>
              </a:spcBef>
              <a:spcAft>
                <a:spcPct val="0"/>
              </a:spcAft>
              <a:defRPr sz="3200">
                <a:solidFill>
                  <a:srgbClr val="2C95DD"/>
                </a:solidFill>
                <a:latin typeface="MetaNormalLF-Roman" pitchFamily="34" charset="0"/>
              </a:defRPr>
            </a:lvl7pPr>
            <a:lvl8pPr marL="1371600" algn="l" rtl="0" fontAlgn="base">
              <a:spcBef>
                <a:spcPct val="0"/>
              </a:spcBef>
              <a:spcAft>
                <a:spcPct val="0"/>
              </a:spcAft>
              <a:defRPr sz="3200">
                <a:solidFill>
                  <a:srgbClr val="2C95DD"/>
                </a:solidFill>
                <a:latin typeface="MetaNormalLF-Roman" pitchFamily="34" charset="0"/>
              </a:defRPr>
            </a:lvl8pPr>
            <a:lvl9pPr marL="1828800" algn="l" rtl="0" fontAlgn="base">
              <a:spcBef>
                <a:spcPct val="0"/>
              </a:spcBef>
              <a:spcAft>
                <a:spcPct val="0"/>
              </a:spcAft>
              <a:defRPr sz="3200">
                <a:solidFill>
                  <a:srgbClr val="2C95DD"/>
                </a:solidFill>
                <a:latin typeface="MetaNormalLF-Roman" pitchFamily="34" charset="0"/>
              </a:defRPr>
            </a:lvl9pPr>
          </a:lstStyle>
          <a:p>
            <a:pPr algn="ctr" eaLnBrk="1" hangingPunct="1">
              <a:defRPr/>
            </a:pPr>
            <a:r>
              <a:rPr lang="en-US" altLang="en-US" sz="1800" b="1" dirty="0">
                <a:solidFill>
                  <a:schemeClr val="bg1">
                    <a:lumMod val="50000"/>
                  </a:schemeClr>
                </a:solidFill>
              </a:rPr>
              <a:t>Staging Folder Hierarchy - </a:t>
            </a:r>
            <a:r>
              <a:rPr lang="en-US" altLang="en-US" sz="1800" dirty="0">
                <a:solidFill>
                  <a:srgbClr val="FF0000"/>
                </a:solidFill>
              </a:rPr>
              <a:t>Non-Incremental</a:t>
            </a:r>
          </a:p>
        </p:txBody>
      </p:sp>
      <p:sp>
        <p:nvSpPr>
          <p:cNvPr id="5" name="TextBox 6"/>
          <p:cNvSpPr txBox="1">
            <a:spLocks noChangeArrowheads="1"/>
          </p:cNvSpPr>
          <p:nvPr/>
        </p:nvSpPr>
        <p:spPr bwMode="auto">
          <a:xfrm>
            <a:off x="1547607" y="3551078"/>
            <a:ext cx="5489972" cy="69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marL="128588" indent="-128588" eaLnBrk="1" hangingPunct="1">
              <a:buFont typeface="Arial" panose="020B0604020202020204" pitchFamily="34" charset="0"/>
              <a:buChar char="•"/>
              <a:defRPr/>
            </a:pPr>
            <a:r>
              <a:rPr lang="en-US" altLang="en-US" sz="788" dirty="0">
                <a:solidFill>
                  <a:schemeClr val="tx1">
                    <a:lumMod val="65000"/>
                    <a:lumOff val="35000"/>
                  </a:schemeClr>
                </a:solidFill>
              </a:rPr>
              <a:t>ADMe establishes the user defined top level folder structure along with the source client names involved</a:t>
            </a:r>
          </a:p>
          <a:p>
            <a:pPr marL="128588" indent="-128588" eaLnBrk="1" hangingPunct="1">
              <a:buFont typeface="Arial" panose="020B0604020202020204" pitchFamily="34" charset="0"/>
              <a:buChar char="•"/>
              <a:defRPr/>
            </a:pPr>
            <a:r>
              <a:rPr lang="en-US" altLang="en-US" sz="788" dirty="0">
                <a:solidFill>
                  <a:schemeClr val="tx1">
                    <a:lumMod val="65000"/>
                    <a:lumOff val="35000"/>
                  </a:schemeClr>
                </a:solidFill>
              </a:rPr>
              <a:t>Insert keyword </a:t>
            </a:r>
            <a:r>
              <a:rPr lang="en-US" altLang="en-US" sz="788" b="1" dirty="0">
                <a:solidFill>
                  <a:schemeClr val="tx1">
                    <a:lumMod val="65000"/>
                    <a:lumOff val="35000"/>
                  </a:schemeClr>
                </a:solidFill>
              </a:rPr>
              <a:t>BYDATE</a:t>
            </a:r>
            <a:r>
              <a:rPr lang="en-US" altLang="en-US" sz="788" dirty="0">
                <a:solidFill>
                  <a:schemeClr val="tx1">
                    <a:lumMod val="65000"/>
                    <a:lumOff val="35000"/>
                  </a:schemeClr>
                </a:solidFill>
              </a:rPr>
              <a:t> prior to the source client name</a:t>
            </a:r>
          </a:p>
          <a:p>
            <a:pPr marL="128588" indent="-128588" eaLnBrk="1" hangingPunct="1">
              <a:buFont typeface="Arial" panose="020B0604020202020204" pitchFamily="34" charset="0"/>
              <a:buChar char="•"/>
              <a:defRPr/>
            </a:pPr>
            <a:r>
              <a:rPr lang="en-US" altLang="en-US" sz="788" dirty="0">
                <a:solidFill>
                  <a:schemeClr val="tx1">
                    <a:lumMod val="65000"/>
                    <a:lumOff val="35000"/>
                  </a:schemeClr>
                </a:solidFill>
              </a:rPr>
              <a:t>Insert point-in-time folder </a:t>
            </a:r>
            <a:r>
              <a:rPr lang="en-US" altLang="en-US" sz="788" b="1" dirty="0">
                <a:solidFill>
                  <a:schemeClr val="tx1">
                    <a:lumMod val="65000"/>
                    <a:lumOff val="35000"/>
                  </a:schemeClr>
                </a:solidFill>
              </a:rPr>
              <a:t>YYYY-MM-DD-HH-MM-</a:t>
            </a:r>
            <a:r>
              <a:rPr lang="en-US" altLang="en-US" sz="788" b="1" dirty="0" err="1">
                <a:solidFill>
                  <a:schemeClr val="tx1">
                    <a:lumMod val="65000"/>
                    <a:lumOff val="35000"/>
                  </a:schemeClr>
                </a:solidFill>
              </a:rPr>
              <a:t>buid</a:t>
            </a:r>
            <a:r>
              <a:rPr lang="en-US" altLang="en-US" sz="788" b="1" dirty="0">
                <a:solidFill>
                  <a:schemeClr val="tx1">
                    <a:lumMod val="65000"/>
                    <a:lumOff val="35000"/>
                  </a:schemeClr>
                </a:solidFill>
              </a:rPr>
              <a:t>#</a:t>
            </a:r>
            <a:r>
              <a:rPr lang="en-US" altLang="en-US" sz="788" dirty="0">
                <a:solidFill>
                  <a:schemeClr val="tx1">
                    <a:lumMod val="65000"/>
                    <a:lumOff val="35000"/>
                  </a:schemeClr>
                </a:solidFill>
              </a:rPr>
              <a:t> </a:t>
            </a:r>
          </a:p>
          <a:p>
            <a:pPr marL="685800" lvl="1" indent="-128588" eaLnBrk="1" hangingPunct="1">
              <a:buFont typeface="Arial" panose="020B0604020202020204" pitchFamily="34" charset="0"/>
              <a:buChar char="•"/>
              <a:defRPr/>
            </a:pPr>
            <a:r>
              <a:rPr lang="en-US" altLang="en-US" sz="788" dirty="0">
                <a:solidFill>
                  <a:schemeClr val="tx1">
                    <a:lumMod val="65000"/>
                    <a:lumOff val="35000"/>
                  </a:schemeClr>
                </a:solidFill>
              </a:rPr>
              <a:t>represents the migrated backup original Avamar timestamp and associated BUID#</a:t>
            </a:r>
          </a:p>
          <a:p>
            <a:pPr marL="128588" indent="-128588" eaLnBrk="1" hangingPunct="1">
              <a:buFont typeface="Arial" panose="020B0604020202020204" pitchFamily="34" charset="0"/>
              <a:buChar char="•"/>
              <a:defRPr/>
            </a:pPr>
            <a:r>
              <a:rPr lang="en-US" altLang="en-US" sz="788" dirty="0">
                <a:solidFill>
                  <a:schemeClr val="tx1">
                    <a:lumMod val="65000"/>
                    <a:lumOff val="35000"/>
                  </a:schemeClr>
                </a:solidFill>
              </a:rPr>
              <a:t>User data will be present under the point-in-time folder</a:t>
            </a:r>
          </a:p>
        </p:txBody>
      </p:sp>
      <p:sp>
        <p:nvSpPr>
          <p:cNvPr id="6" name="Rounded Rectangular Callout 5"/>
          <p:cNvSpPr/>
          <p:nvPr/>
        </p:nvSpPr>
        <p:spPr>
          <a:xfrm>
            <a:off x="1659731" y="1871867"/>
            <a:ext cx="1945029" cy="528414"/>
          </a:xfrm>
          <a:prstGeom prst="wedgeRoundRectCallout">
            <a:avLst>
              <a:gd name="adj1" fmla="val 95542"/>
              <a:gd name="adj2" fmla="val -205924"/>
              <a:gd name="adj3" fmla="val 16667"/>
            </a:avLst>
          </a:prstGeom>
          <a:solidFill>
            <a:srgbClr val="F4FB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788" dirty="0">
                <a:solidFill>
                  <a:srgbClr val="000000"/>
                </a:solidFill>
              </a:rPr>
              <a:t>Destination staging path automatically  includes Avamar source client names and point-in-time folders</a:t>
            </a:r>
          </a:p>
        </p:txBody>
      </p:sp>
      <p:sp>
        <p:nvSpPr>
          <p:cNvPr id="7" name="Rounded Rectangular Callout 6"/>
          <p:cNvSpPr/>
          <p:nvPr/>
        </p:nvSpPr>
        <p:spPr>
          <a:xfrm>
            <a:off x="6098599" y="2111597"/>
            <a:ext cx="1051105" cy="281975"/>
          </a:xfrm>
          <a:prstGeom prst="wedgeRoundRectCallout">
            <a:avLst>
              <a:gd name="adj1" fmla="val -148792"/>
              <a:gd name="adj2" fmla="val 2178"/>
              <a:gd name="adj3" fmla="val 16667"/>
            </a:avLst>
          </a:prstGeom>
          <a:solidFill>
            <a:srgbClr val="F4FB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788" dirty="0">
                <a:solidFill>
                  <a:srgbClr val="000000"/>
                </a:solidFill>
              </a:rPr>
              <a:t>Point-in-time folders</a:t>
            </a:r>
          </a:p>
        </p:txBody>
      </p:sp>
      <p:sp>
        <p:nvSpPr>
          <p:cNvPr id="2" name="Rounded Rectangle 1"/>
          <p:cNvSpPr/>
          <p:nvPr/>
        </p:nvSpPr>
        <p:spPr>
          <a:xfrm>
            <a:off x="3765495" y="1477208"/>
            <a:ext cx="1296169" cy="1834024"/>
          </a:xfrm>
          <a:prstGeom prst="roundRect">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63323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518802" y="94628"/>
            <a:ext cx="6063854" cy="31854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p>
            <a:pPr algn="ctr" eaLnBrk="1" hangingPunct="1">
              <a:defRPr/>
            </a:pPr>
            <a:r>
              <a:rPr lang="en-US" altLang="en-US" sz="1800" b="1" dirty="0">
                <a:solidFill>
                  <a:schemeClr val="bg1">
                    <a:lumMod val="50000"/>
                  </a:schemeClr>
                </a:solidFill>
              </a:rPr>
              <a:t>Staging Method - </a:t>
            </a:r>
            <a:r>
              <a:rPr lang="en-US" altLang="en-US" sz="1800" dirty="0">
                <a:solidFill>
                  <a:srgbClr val="FF0000"/>
                </a:solidFill>
              </a:rPr>
              <a:t>Incremental</a:t>
            </a:r>
            <a:r>
              <a:rPr lang="en-US" altLang="en-US" sz="1800" b="1" dirty="0">
                <a:solidFill>
                  <a:schemeClr val="bg1">
                    <a:lumMod val="50000"/>
                  </a:schemeClr>
                </a:solidFill>
              </a:rPr>
              <a:t> </a:t>
            </a:r>
          </a:p>
        </p:txBody>
      </p:sp>
      <p:sp>
        <p:nvSpPr>
          <p:cNvPr id="41987" name="Rectangle 3"/>
          <p:cNvSpPr>
            <a:spLocks noGrp="1" noChangeArrowheads="1"/>
          </p:cNvSpPr>
          <p:nvPr>
            <p:ph type="body" idx="1"/>
          </p:nvPr>
        </p:nvSpPr>
        <p:spPr>
          <a:xfrm>
            <a:off x="1345980" y="497819"/>
            <a:ext cx="6572250" cy="4147862"/>
          </a:xfrm>
        </p:spPr>
        <p:txBody>
          <a:bodyPr/>
          <a:lstStyle/>
          <a:p>
            <a:pPr marL="0" indent="0">
              <a:lnSpc>
                <a:spcPct val="80000"/>
              </a:lnSpc>
              <a:buNone/>
              <a:defRPr/>
            </a:pPr>
            <a:r>
              <a:rPr lang="en-US" altLang="en-US" sz="1200" b="1" dirty="0">
                <a:solidFill>
                  <a:schemeClr val="bg1">
                    <a:lumMod val="50000"/>
                  </a:schemeClr>
                </a:solidFill>
              </a:rPr>
              <a:t>CONCEPTS</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Overwrites previously staged path name</a:t>
            </a:r>
          </a:p>
          <a:p>
            <a:pPr lvl="2" eaLnBrk="1" hangingPunct="1">
              <a:lnSpc>
                <a:spcPct val="80000"/>
              </a:lnSpc>
              <a:buClr>
                <a:schemeClr val="bg1"/>
              </a:buClr>
              <a:buFont typeface="Wingdings" panose="05000000000000000000" pitchFamily="2" charset="2"/>
              <a:buChar char="q"/>
              <a:defRPr/>
            </a:pPr>
            <a:r>
              <a:rPr lang="en-US" altLang="en-US" sz="900" dirty="0">
                <a:solidFill>
                  <a:schemeClr val="tx1">
                    <a:lumMod val="65000"/>
                    <a:lumOff val="35000"/>
                  </a:schemeClr>
                </a:solidFill>
              </a:rPr>
              <a:t>Point in time folder is removed with incremental staging</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Performs timestamp comparison prior to moving the file across the wire from current backup with the same previously staged file name</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Only net new or updated files are moved</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Deleted files remain on staging disk until it is manually formatted</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Provide single instance at the file level on the staging disk</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Effective for Tape and Cloud targets</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Benefits File System or NDMP </a:t>
            </a:r>
            <a:r>
              <a:rPr lang="en-US" altLang="en-US" sz="1200" dirty="0" err="1">
                <a:solidFill>
                  <a:schemeClr val="tx1">
                    <a:lumMod val="65000"/>
                    <a:lumOff val="35000"/>
                  </a:schemeClr>
                </a:solidFill>
              </a:rPr>
              <a:t>Plug-IN</a:t>
            </a:r>
            <a:r>
              <a:rPr lang="en-US" altLang="en-US" sz="1200" dirty="0">
                <a:solidFill>
                  <a:schemeClr val="tx1">
                    <a:lumMod val="65000"/>
                    <a:lumOff val="35000"/>
                  </a:schemeClr>
                </a:solidFill>
              </a:rPr>
              <a:t> types only</a:t>
            </a:r>
          </a:p>
          <a:p>
            <a:pPr>
              <a:lnSpc>
                <a:spcPct val="80000"/>
              </a:lnSpc>
              <a:buClr>
                <a:schemeClr val="bg1"/>
              </a:buClr>
              <a:buFont typeface="Wingdings" panose="05000000000000000000" pitchFamily="2" charset="2"/>
              <a:buChar char="q"/>
              <a:defRPr/>
            </a:pPr>
            <a:r>
              <a:rPr lang="en-US" altLang="en-US" sz="1200" b="1" dirty="0">
                <a:solidFill>
                  <a:schemeClr val="bg1">
                    <a:lumMod val="50000"/>
                  </a:schemeClr>
                </a:solidFill>
              </a:rPr>
              <a:t>REQUIREMENTS</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Incremental staging is relative to previously staged data, 1</a:t>
            </a:r>
            <a:r>
              <a:rPr lang="en-US" altLang="en-US" sz="1200" baseline="30000" dirty="0">
                <a:solidFill>
                  <a:schemeClr val="tx1">
                    <a:lumMod val="65000"/>
                    <a:lumOff val="35000"/>
                  </a:schemeClr>
                </a:solidFill>
              </a:rPr>
              <a:t>st</a:t>
            </a:r>
            <a:r>
              <a:rPr lang="en-US" altLang="en-US" sz="1200" dirty="0">
                <a:solidFill>
                  <a:schemeClr val="tx1">
                    <a:lumMod val="65000"/>
                    <a:lumOff val="35000"/>
                  </a:schemeClr>
                </a:solidFill>
              </a:rPr>
              <a:t> stage is always a full</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Requires one copy of staged data remain staged between migration sessions</a:t>
            </a:r>
          </a:p>
          <a:p>
            <a:pPr lvl="2" eaLnBrk="1" hangingPunct="1">
              <a:lnSpc>
                <a:spcPct val="80000"/>
              </a:lnSpc>
              <a:buClr>
                <a:schemeClr val="bg1"/>
              </a:buClr>
              <a:buFont typeface="Wingdings" panose="05000000000000000000" pitchFamily="2" charset="2"/>
              <a:buChar char="q"/>
              <a:defRPr/>
            </a:pPr>
            <a:r>
              <a:rPr lang="en-US" altLang="en-US" sz="900" dirty="0">
                <a:solidFill>
                  <a:schemeClr val="tx1">
                    <a:lumMod val="65000"/>
                    <a:lumOff val="35000"/>
                  </a:schemeClr>
                </a:solidFill>
              </a:rPr>
              <a:t>Therefore, staging disk must be dedicated</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Minimum staging disk space required equivalent to ~one copy of client BU data involved</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For an incremental tape-backup, incremental staging is a prerequisite</a:t>
            </a:r>
          </a:p>
          <a:p>
            <a:pPr>
              <a:lnSpc>
                <a:spcPct val="80000"/>
              </a:lnSpc>
              <a:buClr>
                <a:schemeClr val="bg1"/>
              </a:buClr>
              <a:buFont typeface="Wingdings" panose="05000000000000000000" pitchFamily="2" charset="2"/>
              <a:buChar char="q"/>
              <a:defRPr/>
            </a:pPr>
            <a:r>
              <a:rPr lang="en-US" altLang="en-US" sz="1200" b="1" dirty="0">
                <a:solidFill>
                  <a:schemeClr val="bg1">
                    <a:lumMod val="50000"/>
                  </a:schemeClr>
                </a:solidFill>
              </a:rPr>
              <a:t>PERFORMANCE</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Effective throughput gains versus non-incremental usually </a:t>
            </a:r>
            <a:r>
              <a:rPr lang="en-US" altLang="en-US" sz="1200" b="1" i="1" dirty="0">
                <a:solidFill>
                  <a:schemeClr val="tx1">
                    <a:lumMod val="65000"/>
                    <a:lumOff val="35000"/>
                  </a:schemeClr>
                </a:solidFill>
              </a:rPr>
              <a:t>~3 to 6  </a:t>
            </a:r>
            <a:r>
              <a:rPr lang="en-US" altLang="en-US" sz="1200" dirty="0">
                <a:solidFill>
                  <a:schemeClr val="tx1">
                    <a:lumMod val="65000"/>
                    <a:lumOff val="35000"/>
                  </a:schemeClr>
                </a:solidFill>
              </a:rPr>
              <a:t>times</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Expect </a:t>
            </a:r>
            <a:r>
              <a:rPr lang="en-US" altLang="en-US" sz="1200" b="1" dirty="0">
                <a:solidFill>
                  <a:schemeClr val="tx1">
                    <a:lumMod val="65000"/>
                    <a:lumOff val="35000"/>
                  </a:schemeClr>
                </a:solidFill>
              </a:rPr>
              <a:t>~250-600 GB’s/</a:t>
            </a:r>
            <a:r>
              <a:rPr lang="en-US" altLang="en-US" sz="1200" b="1" dirty="0" err="1">
                <a:solidFill>
                  <a:schemeClr val="tx1">
                    <a:lumMod val="65000"/>
                    <a:lumOff val="35000"/>
                  </a:schemeClr>
                </a:solidFill>
              </a:rPr>
              <a:t>Hr</a:t>
            </a:r>
            <a:r>
              <a:rPr lang="en-US" altLang="en-US" sz="1200" b="1" dirty="0">
                <a:solidFill>
                  <a:schemeClr val="tx1">
                    <a:lumMod val="65000"/>
                    <a:lumOff val="35000"/>
                  </a:schemeClr>
                </a:solidFill>
              </a:rPr>
              <a:t> </a:t>
            </a:r>
            <a:r>
              <a:rPr lang="en-US" altLang="en-US" sz="1200" dirty="0">
                <a:solidFill>
                  <a:schemeClr val="tx1">
                    <a:lumMod val="65000"/>
                    <a:lumOff val="35000"/>
                  </a:schemeClr>
                </a:solidFill>
              </a:rPr>
              <a:t>effective staging throughput</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Highly dependent on % incremental change rate &amp; total number of files involved</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Comparable performance gains achieved for incremental tape backup phase (optional)</a:t>
            </a:r>
          </a:p>
          <a:p>
            <a:pPr lvl="1" eaLnBrk="1" hangingPunct="1">
              <a:lnSpc>
                <a:spcPct val="80000"/>
              </a:lnSpc>
              <a:buClr>
                <a:schemeClr val="bg1"/>
              </a:buClr>
              <a:buFont typeface="Wingdings" panose="05000000000000000000" pitchFamily="2" charset="2"/>
              <a:buChar char="q"/>
              <a:defRPr/>
            </a:pPr>
            <a:r>
              <a:rPr lang="en-US" altLang="en-US" sz="1200" dirty="0">
                <a:solidFill>
                  <a:schemeClr val="tx1">
                    <a:lumMod val="65000"/>
                    <a:lumOff val="35000"/>
                  </a:schemeClr>
                </a:solidFill>
              </a:rPr>
              <a:t>Usually ~70%+ reduction in tape media usage</a:t>
            </a:r>
          </a:p>
          <a:p>
            <a:pPr marL="342900" lvl="1" indent="0">
              <a:lnSpc>
                <a:spcPct val="80000"/>
              </a:lnSpc>
              <a:buNone/>
              <a:defRPr/>
            </a:pPr>
            <a:endParaRPr lang="en-US" alt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20466" y="238126"/>
            <a:ext cx="5329238" cy="346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spcBef>
                <a:spcPct val="0"/>
              </a:spcBef>
              <a:spcAft>
                <a:spcPct val="0"/>
              </a:spcAft>
              <a:defRPr sz="3200" kern="1200">
                <a:solidFill>
                  <a:srgbClr val="2C95DD"/>
                </a:solidFill>
                <a:latin typeface="MetaNormalLF-Roman" pitchFamily="34" charset="0"/>
                <a:ea typeface="+mj-ea"/>
                <a:cs typeface="+mj-cs"/>
              </a:defRPr>
            </a:lvl1pPr>
            <a:lvl2pPr algn="l" rtl="0" eaLnBrk="0" fontAlgn="base" hangingPunct="0">
              <a:spcBef>
                <a:spcPct val="0"/>
              </a:spcBef>
              <a:spcAft>
                <a:spcPct val="0"/>
              </a:spcAft>
              <a:defRPr sz="3200">
                <a:solidFill>
                  <a:srgbClr val="2C95DD"/>
                </a:solidFill>
                <a:latin typeface="MetaNormalLF-Roman" pitchFamily="34" charset="0"/>
              </a:defRPr>
            </a:lvl2pPr>
            <a:lvl3pPr algn="l" rtl="0" eaLnBrk="0" fontAlgn="base" hangingPunct="0">
              <a:spcBef>
                <a:spcPct val="0"/>
              </a:spcBef>
              <a:spcAft>
                <a:spcPct val="0"/>
              </a:spcAft>
              <a:defRPr sz="3200">
                <a:solidFill>
                  <a:srgbClr val="2C95DD"/>
                </a:solidFill>
                <a:latin typeface="MetaNormalLF-Roman" pitchFamily="34" charset="0"/>
              </a:defRPr>
            </a:lvl3pPr>
            <a:lvl4pPr algn="l" rtl="0" eaLnBrk="0" fontAlgn="base" hangingPunct="0">
              <a:spcBef>
                <a:spcPct val="0"/>
              </a:spcBef>
              <a:spcAft>
                <a:spcPct val="0"/>
              </a:spcAft>
              <a:defRPr sz="3200">
                <a:solidFill>
                  <a:srgbClr val="2C95DD"/>
                </a:solidFill>
                <a:latin typeface="MetaNormalLF-Roman" pitchFamily="34" charset="0"/>
              </a:defRPr>
            </a:lvl4pPr>
            <a:lvl5pPr algn="l" rtl="0" eaLnBrk="0" fontAlgn="base" hangingPunct="0">
              <a:spcBef>
                <a:spcPct val="0"/>
              </a:spcBef>
              <a:spcAft>
                <a:spcPct val="0"/>
              </a:spcAft>
              <a:defRPr sz="3200">
                <a:solidFill>
                  <a:srgbClr val="2C95DD"/>
                </a:solidFill>
                <a:latin typeface="MetaNormalLF-Roman" pitchFamily="34" charset="0"/>
              </a:defRPr>
            </a:lvl5pPr>
            <a:lvl6pPr marL="457200" algn="l" rtl="0" fontAlgn="base">
              <a:spcBef>
                <a:spcPct val="0"/>
              </a:spcBef>
              <a:spcAft>
                <a:spcPct val="0"/>
              </a:spcAft>
              <a:defRPr sz="3200">
                <a:solidFill>
                  <a:srgbClr val="2C95DD"/>
                </a:solidFill>
                <a:latin typeface="MetaNormalLF-Roman" pitchFamily="34" charset="0"/>
              </a:defRPr>
            </a:lvl6pPr>
            <a:lvl7pPr marL="914400" algn="l" rtl="0" fontAlgn="base">
              <a:spcBef>
                <a:spcPct val="0"/>
              </a:spcBef>
              <a:spcAft>
                <a:spcPct val="0"/>
              </a:spcAft>
              <a:defRPr sz="3200">
                <a:solidFill>
                  <a:srgbClr val="2C95DD"/>
                </a:solidFill>
                <a:latin typeface="MetaNormalLF-Roman" pitchFamily="34" charset="0"/>
              </a:defRPr>
            </a:lvl7pPr>
            <a:lvl8pPr marL="1371600" algn="l" rtl="0" fontAlgn="base">
              <a:spcBef>
                <a:spcPct val="0"/>
              </a:spcBef>
              <a:spcAft>
                <a:spcPct val="0"/>
              </a:spcAft>
              <a:defRPr sz="3200">
                <a:solidFill>
                  <a:srgbClr val="2C95DD"/>
                </a:solidFill>
                <a:latin typeface="MetaNormalLF-Roman" pitchFamily="34" charset="0"/>
              </a:defRPr>
            </a:lvl8pPr>
            <a:lvl9pPr marL="1828800" algn="l" rtl="0" fontAlgn="base">
              <a:spcBef>
                <a:spcPct val="0"/>
              </a:spcBef>
              <a:spcAft>
                <a:spcPct val="0"/>
              </a:spcAft>
              <a:defRPr sz="3200">
                <a:solidFill>
                  <a:srgbClr val="2C95DD"/>
                </a:solidFill>
                <a:latin typeface="MetaNormalLF-Roman" pitchFamily="34" charset="0"/>
              </a:defRPr>
            </a:lvl9pPr>
          </a:lstStyle>
          <a:p>
            <a:pPr algn="ctr" eaLnBrk="1" hangingPunct="1">
              <a:defRPr/>
            </a:pPr>
            <a:r>
              <a:rPr lang="en-US" altLang="en-US" sz="1800" b="1" dirty="0">
                <a:solidFill>
                  <a:schemeClr val="bg1">
                    <a:lumMod val="50000"/>
                  </a:schemeClr>
                </a:solidFill>
              </a:rPr>
              <a:t>Staging Folder Hierarchy - </a:t>
            </a:r>
            <a:r>
              <a:rPr lang="en-US" altLang="en-US" sz="1800" dirty="0">
                <a:solidFill>
                  <a:srgbClr val="FF0000"/>
                </a:solidFill>
              </a:rPr>
              <a:t>Incremental</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472" y="812396"/>
            <a:ext cx="6119225" cy="144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1345981" y="1909264"/>
            <a:ext cx="1801010" cy="528414"/>
          </a:xfrm>
          <a:prstGeom prst="wedgeRoundRectCallout">
            <a:avLst>
              <a:gd name="adj1" fmla="val 56621"/>
              <a:gd name="adj2" fmla="val -202362"/>
              <a:gd name="adj3" fmla="val 16667"/>
            </a:avLst>
          </a:prstGeom>
          <a:solidFill>
            <a:srgbClr val="F4FB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788" dirty="0">
                <a:solidFill>
                  <a:srgbClr val="000000"/>
                </a:solidFill>
              </a:rPr>
              <a:t>Incremental destination staging path automatically  includes Avamar source client names but NO point-in-time folder</a:t>
            </a:r>
          </a:p>
        </p:txBody>
      </p:sp>
      <p:sp>
        <p:nvSpPr>
          <p:cNvPr id="7" name="Rounded Rectangular Callout 6"/>
          <p:cNvSpPr/>
          <p:nvPr/>
        </p:nvSpPr>
        <p:spPr>
          <a:xfrm>
            <a:off x="5061664" y="2224861"/>
            <a:ext cx="2483033" cy="692534"/>
          </a:xfrm>
          <a:prstGeom prst="wedgeRoundRectCallout">
            <a:avLst>
              <a:gd name="adj1" fmla="val -64142"/>
              <a:gd name="adj2" fmla="val -99408"/>
              <a:gd name="adj3" fmla="val 16667"/>
            </a:avLst>
          </a:prstGeom>
          <a:solidFill>
            <a:srgbClr val="F4FB93"/>
          </a:solidFill>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en-US" sz="788" dirty="0">
                <a:solidFill>
                  <a:srgbClr val="000000"/>
                </a:solidFill>
              </a:rPr>
              <a:t>A prereq of incremental is the need for a consistent path name. As a substitute for the lack of a  point-in-time folder a txt file is provided containing the details of a given migration including that of date/time/</a:t>
            </a:r>
            <a:r>
              <a:rPr lang="en-US" sz="788" dirty="0" err="1">
                <a:solidFill>
                  <a:srgbClr val="000000"/>
                </a:solidFill>
              </a:rPr>
              <a:t>buid</a:t>
            </a:r>
            <a:r>
              <a:rPr lang="en-US" sz="788" dirty="0">
                <a:solidFill>
                  <a:srgbClr val="000000"/>
                </a:solidFill>
              </a:rPr>
              <a:t># etc..</a:t>
            </a:r>
          </a:p>
        </p:txBody>
      </p:sp>
      <p:sp>
        <p:nvSpPr>
          <p:cNvPr id="9" name="TextBox 7"/>
          <p:cNvSpPr txBox="1">
            <a:spLocks noChangeArrowheads="1"/>
          </p:cNvSpPr>
          <p:nvPr/>
        </p:nvSpPr>
        <p:spPr bwMode="auto">
          <a:xfrm>
            <a:off x="1435774" y="3263040"/>
            <a:ext cx="6111696" cy="9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MetaNormalLF-Roman" pitchFamily="34" charset="0"/>
                <a:cs typeface="Arial" charset="0"/>
              </a:defRPr>
            </a:lvl1pPr>
            <a:lvl2pPr marL="742950" indent="-285750" eaLnBrk="0" hangingPunct="0">
              <a:defRPr sz="1600">
                <a:solidFill>
                  <a:schemeClr val="tx1"/>
                </a:solidFill>
                <a:latin typeface="MetaNormalLF-Roman" pitchFamily="34" charset="0"/>
                <a:cs typeface="Arial" charset="0"/>
              </a:defRPr>
            </a:lvl2pPr>
            <a:lvl3pPr marL="1143000" indent="-228600" eaLnBrk="0" hangingPunct="0">
              <a:defRPr sz="1600">
                <a:solidFill>
                  <a:schemeClr val="tx1"/>
                </a:solidFill>
                <a:latin typeface="MetaNormalLF-Roman" pitchFamily="34" charset="0"/>
                <a:cs typeface="Arial" charset="0"/>
              </a:defRPr>
            </a:lvl3pPr>
            <a:lvl4pPr marL="1600200" indent="-228600" eaLnBrk="0" hangingPunct="0">
              <a:defRPr sz="1600">
                <a:solidFill>
                  <a:schemeClr val="tx1"/>
                </a:solidFill>
                <a:latin typeface="MetaNormalLF-Roman" pitchFamily="34" charset="0"/>
                <a:cs typeface="Arial" charset="0"/>
              </a:defRPr>
            </a:lvl4pPr>
            <a:lvl5pPr marL="2057400" indent="-228600" eaLnBrk="0" hangingPunct="0">
              <a:defRPr sz="1600">
                <a:solidFill>
                  <a:schemeClr val="tx1"/>
                </a:solidFill>
                <a:latin typeface="MetaNormalLF-Roman" pitchFamily="34" charset="0"/>
                <a:cs typeface="Arial" charset="0"/>
              </a:defRPr>
            </a:lvl5pPr>
            <a:lvl6pPr marL="2514600" indent="-228600" eaLnBrk="0" fontAlgn="base" hangingPunct="0">
              <a:spcBef>
                <a:spcPct val="0"/>
              </a:spcBef>
              <a:spcAft>
                <a:spcPct val="0"/>
              </a:spcAft>
              <a:defRPr sz="1600">
                <a:solidFill>
                  <a:schemeClr val="tx1"/>
                </a:solidFill>
                <a:latin typeface="MetaNormalLF-Roman" pitchFamily="34" charset="0"/>
                <a:cs typeface="Arial" charset="0"/>
              </a:defRPr>
            </a:lvl6pPr>
            <a:lvl7pPr marL="2971800" indent="-228600" eaLnBrk="0" fontAlgn="base" hangingPunct="0">
              <a:spcBef>
                <a:spcPct val="0"/>
              </a:spcBef>
              <a:spcAft>
                <a:spcPct val="0"/>
              </a:spcAft>
              <a:defRPr sz="1600">
                <a:solidFill>
                  <a:schemeClr val="tx1"/>
                </a:solidFill>
                <a:latin typeface="MetaNormalLF-Roman" pitchFamily="34" charset="0"/>
                <a:cs typeface="Arial" charset="0"/>
              </a:defRPr>
            </a:lvl7pPr>
            <a:lvl8pPr marL="3429000" indent="-228600" eaLnBrk="0" fontAlgn="base" hangingPunct="0">
              <a:spcBef>
                <a:spcPct val="0"/>
              </a:spcBef>
              <a:spcAft>
                <a:spcPct val="0"/>
              </a:spcAft>
              <a:defRPr sz="1600">
                <a:solidFill>
                  <a:schemeClr val="tx1"/>
                </a:solidFill>
                <a:latin typeface="MetaNormalLF-Roman" pitchFamily="34" charset="0"/>
                <a:cs typeface="Arial" charset="0"/>
              </a:defRPr>
            </a:lvl8pPr>
            <a:lvl9pPr marL="3886200" indent="-228600" eaLnBrk="0" fontAlgn="base" hangingPunct="0">
              <a:spcBef>
                <a:spcPct val="0"/>
              </a:spcBef>
              <a:spcAft>
                <a:spcPct val="0"/>
              </a:spcAft>
              <a:defRPr sz="1600">
                <a:solidFill>
                  <a:schemeClr val="tx1"/>
                </a:solidFill>
                <a:latin typeface="MetaNormalLF-Roman" pitchFamily="34" charset="0"/>
                <a:cs typeface="Arial" charset="0"/>
              </a:defRPr>
            </a:lvl9pPr>
          </a:lstStyle>
          <a:p>
            <a:pPr marL="214313" indent="-214313" eaLnBrk="1" hangingPunct="1">
              <a:buFont typeface="Arial" panose="020B0604020202020204" pitchFamily="34" charset="0"/>
              <a:buChar char="•"/>
              <a:defRPr/>
            </a:pPr>
            <a:r>
              <a:rPr lang="en-US" altLang="en-US" sz="825" b="1" dirty="0">
                <a:solidFill>
                  <a:schemeClr val="bg2">
                    <a:lumMod val="50000"/>
                    <a:lumOff val="50000"/>
                  </a:schemeClr>
                </a:solidFill>
              </a:rPr>
              <a:t>AD</a:t>
            </a:r>
            <a:r>
              <a:rPr lang="en-US" altLang="en-US" sz="825" dirty="0">
                <a:solidFill>
                  <a:schemeClr val="bg2">
                    <a:lumMod val="50000"/>
                    <a:lumOff val="50000"/>
                  </a:schemeClr>
                </a:solidFill>
              </a:rPr>
              <a:t>Me establishes the user defined top level folder along with the source client name involved</a:t>
            </a:r>
          </a:p>
          <a:p>
            <a:pPr marL="214313" indent="-214313" eaLnBrk="1" hangingPunct="1">
              <a:buFont typeface="Arial" panose="020B0604020202020204" pitchFamily="34" charset="0"/>
              <a:buChar char="•"/>
              <a:defRPr/>
            </a:pPr>
            <a:r>
              <a:rPr lang="en-US" altLang="en-US" sz="825" dirty="0">
                <a:solidFill>
                  <a:schemeClr val="bg2">
                    <a:lumMod val="50000"/>
                    <a:lumOff val="50000"/>
                  </a:schemeClr>
                </a:solidFill>
              </a:rPr>
              <a:t>ADMe </a:t>
            </a:r>
            <a:r>
              <a:rPr lang="en-US" altLang="en-US" sz="825" b="1" dirty="0">
                <a:solidFill>
                  <a:schemeClr val="bg2">
                    <a:lumMod val="50000"/>
                    <a:lumOff val="50000"/>
                  </a:schemeClr>
                </a:solidFill>
              </a:rPr>
              <a:t>Incremental</a:t>
            </a:r>
            <a:r>
              <a:rPr lang="en-US" altLang="en-US" sz="825" dirty="0">
                <a:solidFill>
                  <a:schemeClr val="bg2">
                    <a:lumMod val="50000"/>
                    <a:lumOff val="50000"/>
                  </a:schemeClr>
                </a:solidFill>
              </a:rPr>
              <a:t> relies on a consistent path name to a client's data therefore a </a:t>
            </a:r>
            <a:r>
              <a:rPr lang="en-US" altLang="en-US" sz="825" b="1" dirty="0">
                <a:solidFill>
                  <a:schemeClr val="bg2">
                    <a:lumMod val="50000"/>
                    <a:lumOff val="50000"/>
                  </a:schemeClr>
                </a:solidFill>
              </a:rPr>
              <a:t>point-in-time folder </a:t>
            </a:r>
            <a:r>
              <a:rPr lang="en-US" altLang="en-US" sz="825" dirty="0">
                <a:solidFill>
                  <a:schemeClr val="tx1">
                    <a:lumMod val="60000"/>
                    <a:lumOff val="40000"/>
                  </a:schemeClr>
                </a:solidFill>
              </a:rPr>
              <a:t>cannot be used</a:t>
            </a:r>
          </a:p>
          <a:p>
            <a:pPr marL="214313" indent="-214313" eaLnBrk="1" hangingPunct="1">
              <a:buFont typeface="Arial" panose="020B0604020202020204" pitchFamily="34" charset="0"/>
              <a:buChar char="•"/>
              <a:defRPr/>
            </a:pPr>
            <a:r>
              <a:rPr lang="en-US" altLang="en-US" sz="825" dirty="0">
                <a:solidFill>
                  <a:schemeClr val="bg2">
                    <a:lumMod val="50000"/>
                    <a:lumOff val="50000"/>
                  </a:schemeClr>
                </a:solidFill>
              </a:rPr>
              <a:t>To replace the point-in-time folder, a text file named </a:t>
            </a:r>
            <a:r>
              <a:rPr lang="en-US" altLang="en-US" sz="825" b="1" dirty="0">
                <a:solidFill>
                  <a:schemeClr val="bg2">
                    <a:lumMod val="50000"/>
                    <a:lumOff val="50000"/>
                  </a:schemeClr>
                </a:solidFill>
              </a:rPr>
              <a:t>ADMe-</a:t>
            </a:r>
            <a:r>
              <a:rPr lang="en-US" altLang="en-US" sz="825" b="1" dirty="0" err="1">
                <a:solidFill>
                  <a:schemeClr val="bg2">
                    <a:lumMod val="50000"/>
                    <a:lumOff val="50000"/>
                  </a:schemeClr>
                </a:solidFill>
              </a:rPr>
              <a:t>Incinfo</a:t>
            </a:r>
            <a:r>
              <a:rPr lang="en-US" altLang="en-US" sz="825" dirty="0">
                <a:solidFill>
                  <a:schemeClr val="bg2">
                    <a:lumMod val="50000"/>
                    <a:lumOff val="50000"/>
                  </a:schemeClr>
                </a:solidFill>
              </a:rPr>
              <a:t> is provided containing details of the migration including metrics such as date/time/BUID# of backups migrated</a:t>
            </a:r>
          </a:p>
          <a:p>
            <a:pPr marL="214313" indent="-214313" eaLnBrk="1" hangingPunct="1">
              <a:buFont typeface="Arial" panose="020B0604020202020204" pitchFamily="34" charset="0"/>
              <a:buChar char="•"/>
              <a:defRPr/>
            </a:pPr>
            <a:r>
              <a:rPr lang="en-US" altLang="en-US" sz="825" dirty="0">
                <a:solidFill>
                  <a:schemeClr val="bg2">
                    <a:lumMod val="50000"/>
                    <a:lumOff val="50000"/>
                  </a:schemeClr>
                </a:solidFill>
              </a:rPr>
              <a:t>An effective incremental tape backup can be accomplished from incrementally staged BU’s</a:t>
            </a:r>
          </a:p>
          <a:p>
            <a:pPr eaLnBrk="1" hangingPunct="1">
              <a:defRPr/>
            </a:pPr>
            <a:endParaRPr lang="en-US" altLang="en-US" sz="1200" dirty="0">
              <a:solidFill>
                <a:srgbClr val="000000"/>
              </a:solidFill>
            </a:endParaRPr>
          </a:p>
        </p:txBody>
      </p:sp>
    </p:spTree>
    <p:extLst>
      <p:ext uri="{BB962C8B-B14F-4D97-AF65-F5344CB8AC3E}">
        <p14:creationId xmlns:p14="http://schemas.microsoft.com/office/powerpoint/2010/main" val="546497690"/>
      </p:ext>
    </p:extLst>
  </p:cSld>
  <p:clrMapOvr>
    <a:masterClrMapping/>
  </p:clrMapOvr>
</p:sld>
</file>

<file path=ppt/theme/theme1.xml><?xml version="1.0" encoding="utf-8"?>
<a:theme xmlns:a="http://schemas.openxmlformats.org/drawingml/2006/main" name="2021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8B4FBA6F-414D-4C82-8EBC-CC6F4D6F3911}" vid="{C822B31D-615B-463B-B025-BB824D9B6345}"/>
    </a:ext>
  </a:extLst>
</a:theme>
</file>

<file path=ppt/theme/theme2.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 Dell Technologies PPT</Template>
  <TotalTime>5196</TotalTime>
  <Words>4725</Words>
  <Application>Microsoft Office PowerPoint</Application>
  <PresentationFormat>On-screen Show (16:9)</PresentationFormat>
  <Paragraphs>306</Paragraphs>
  <Slides>22</Slides>
  <Notes>21</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MetaBookLF-Roman</vt:lpstr>
      <vt:lpstr>MetaBook-Roman</vt:lpstr>
      <vt:lpstr>MetaNormalLF-Roman</vt:lpstr>
      <vt:lpstr>Roboto-Regular</vt:lpstr>
      <vt:lpstr>Arial</vt:lpstr>
      <vt:lpstr>Wingdings</vt:lpstr>
      <vt:lpstr>2021 Dell Tech template</vt:lpstr>
      <vt:lpstr>Visio</vt:lpstr>
      <vt:lpstr>Avamar  Data Migration Enabler </vt:lpstr>
      <vt:lpstr>  Overview this content taken from  ADMe Supplemental Material</vt:lpstr>
      <vt:lpstr>Features</vt:lpstr>
      <vt:lpstr>Export to Tape Workflow (Networker Shown) </vt:lpstr>
      <vt:lpstr>ADMe Avamar GSAN/DD -&gt; Avamar/DD Workflow</vt:lpstr>
      <vt:lpstr>PowerPoint Presentation</vt:lpstr>
      <vt:lpstr>PowerPoint Presentation</vt:lpstr>
      <vt:lpstr>Staging Method - Incremental </vt:lpstr>
      <vt:lpstr>PowerPoint Presentation</vt:lpstr>
      <vt:lpstr>Tape Application Recovery UI View (Networker  shown) </vt:lpstr>
      <vt:lpstr>PowerPoint Presentation</vt:lpstr>
      <vt:lpstr>User Interfaces</vt:lpstr>
      <vt:lpstr>PowerPoint Presentation</vt:lpstr>
      <vt:lpstr>PowerPoint Presentation</vt:lpstr>
      <vt:lpstr>PowerPoint Presentation</vt:lpstr>
      <vt:lpstr>CLI-UI Client Configuration Manager Avamar Domain View</vt:lpstr>
      <vt:lpstr>CLI-UI Client Configuration Manager Avamar Client View</vt:lpstr>
      <vt:lpstr>PowerPoint Presentation</vt:lpstr>
      <vt:lpstr>PowerPoint Presentation</vt:lpstr>
      <vt:lpstr>PowerPoint Presentation</vt:lpstr>
      <vt:lpstr>PowerPoint Presentation</vt:lpstr>
      <vt:lpstr>PowerPoint Presentation</vt:lpstr>
    </vt:vector>
  </TitlesOfParts>
  <Company>Dell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dc:title>
  <dc:creator>Kirkpatrick, Adam</dc:creator>
  <cp:lastModifiedBy>Kirkpatrick, Adam</cp:lastModifiedBy>
  <cp:revision>21</cp:revision>
  <cp:lastPrinted>2018-09-10T14:53:10Z</cp:lastPrinted>
  <dcterms:created xsi:type="dcterms:W3CDTF">2021-02-01T20:47:34Z</dcterms:created>
  <dcterms:modified xsi:type="dcterms:W3CDTF">2022-03-04T17:29:59Z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cb76b2-10b8-4fe1-93d4-2202842406cd_Enabled">
    <vt:lpwstr>True</vt:lpwstr>
  </property>
  <property fmtid="{D5CDD505-2E9C-101B-9397-08002B2CF9AE}" pid="3" name="MSIP_Label_17cb76b2-10b8-4fe1-93d4-2202842406cd_SiteId">
    <vt:lpwstr>945c199a-83a2-4e80-9f8c-5a91be5752dd</vt:lpwstr>
  </property>
  <property fmtid="{D5CDD505-2E9C-101B-9397-08002B2CF9AE}" pid="4" name="MSIP_Label_17cb76b2-10b8-4fe1-93d4-2202842406cd_Owner">
    <vt:lpwstr>adam.kirkpatrick@emc.com</vt:lpwstr>
  </property>
  <property fmtid="{D5CDD505-2E9C-101B-9397-08002B2CF9AE}" pid="5" name="MSIP_Label_17cb76b2-10b8-4fe1-93d4-2202842406cd_SetDate">
    <vt:lpwstr>2021-02-01T20:57:23.5052652Z</vt:lpwstr>
  </property>
  <property fmtid="{D5CDD505-2E9C-101B-9397-08002B2CF9AE}" pid="6" name="MSIP_Label_17cb76b2-10b8-4fe1-93d4-2202842406cd_Name">
    <vt:lpwstr>External Public</vt:lpwstr>
  </property>
  <property fmtid="{D5CDD505-2E9C-101B-9397-08002B2CF9AE}" pid="7" name="MSIP_Label_17cb76b2-10b8-4fe1-93d4-2202842406cd_Application">
    <vt:lpwstr>Microsoft Azure Information Protection</vt:lpwstr>
  </property>
  <property fmtid="{D5CDD505-2E9C-101B-9397-08002B2CF9AE}" pid="8" name="MSIP_Label_17cb76b2-10b8-4fe1-93d4-2202842406cd_ActionId">
    <vt:lpwstr>38955d7f-2a1c-4ac1-b9b1-1234545e99ab</vt:lpwstr>
  </property>
  <property fmtid="{D5CDD505-2E9C-101B-9397-08002B2CF9AE}" pid="9" name="MSIP_Label_17cb76b2-10b8-4fe1-93d4-2202842406cd_Extended_MSFT_Method">
    <vt:lpwstr>Manual</vt:lpwstr>
  </property>
  <property fmtid="{D5CDD505-2E9C-101B-9397-08002B2CF9AE}" pid="10" name="aiplabel">
    <vt:lpwstr>External Public</vt:lpwstr>
  </property>
</Properties>
</file>